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4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749808"/>
          </a:xfrm>
          <a:prstGeom prst="rect">
            <a:avLst/>
          </a:prstGeom>
          <a:solidFill>
            <a:srgbClr val="1732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1234440"/>
            <a:ext cx="10698480" cy="548640"/>
          </a:xfrm>
          <a:prstGeom prst="rect">
            <a:avLst/>
          </a:prstGeom>
          <a:noFill/>
        </p:spPr>
        <p:txBody>
          <a:bodyPr wrap="square">
            <a:spAutoFit/>
          </a:bodyPr>
          <a:lstStyle/>
          <a:p>
            <a:pPr algn="ctr">
              <a:defRPr sz="2400" b="1">
                <a:solidFill>
                  <a:srgbClr val="17324D"/>
                </a:solidFill>
                <a:latin typeface="Arial"/>
              </a:defRPr>
            </a:pPr>
            <a:r>
              <a:t>Spiritual Battle: Ephesians 6:10-13</a:t>
            </a:r>
          </a:p>
        </p:txBody>
      </p:sp>
      <p:sp>
        <p:nvSpPr>
          <p:cNvPr id="5" name="TextBox 4"/>
          <p:cNvSpPr txBox="1"/>
          <p:nvPr/>
        </p:nvSpPr>
        <p:spPr>
          <a:xfrm>
            <a:off x="1097280" y="1965960"/>
            <a:ext cx="9966960" cy="457200"/>
          </a:xfrm>
          <a:prstGeom prst="rect">
            <a:avLst/>
          </a:prstGeom>
          <a:noFill/>
        </p:spPr>
        <p:txBody>
          <a:bodyPr wrap="square">
            <a:spAutoFit/>
          </a:bodyPr>
          <a:lstStyle/>
          <a:p>
            <a:pPr algn="ctr">
              <a:defRPr sz="2000" b="1">
                <a:solidFill>
                  <a:srgbClr val="A27B35"/>
                </a:solidFill>
                <a:latin typeface="Arial"/>
              </a:defRPr>
            </a:pPr>
            <a:r>
              <a:t>The Call to Stand</a:t>
            </a:r>
          </a:p>
        </p:txBody>
      </p:sp>
      <p:sp>
        <p:nvSpPr>
          <p:cNvPr id="6" name="TextBox 5"/>
          <p:cNvSpPr txBox="1"/>
          <p:nvPr/>
        </p:nvSpPr>
        <p:spPr>
          <a:xfrm>
            <a:off x="1097280" y="2743200"/>
            <a:ext cx="9966960" cy="411480"/>
          </a:xfrm>
          <a:prstGeom prst="rect">
            <a:avLst/>
          </a:prstGeom>
          <a:noFill/>
        </p:spPr>
        <p:txBody>
          <a:bodyPr wrap="square">
            <a:spAutoFit/>
          </a:bodyPr>
          <a:lstStyle/>
          <a:p>
            <a:pPr algn="ctr">
              <a:defRPr sz="2000" b="0">
                <a:solidFill>
                  <a:srgbClr val="23282D"/>
                </a:solidFill>
                <a:latin typeface="Arial"/>
              </a:defRPr>
            </a:pPr>
            <a:r>
              <a:t>Ephesians 6:10-13</a:t>
            </a:r>
          </a:p>
        </p:txBody>
      </p:sp>
      <p:sp>
        <p:nvSpPr>
          <p:cNvPr id="7" name="TextBox 6"/>
          <p:cNvSpPr txBox="1"/>
          <p:nvPr/>
        </p:nvSpPr>
        <p:spPr>
          <a:xfrm>
            <a:off x="1097280" y="5166360"/>
            <a:ext cx="9966960" cy="685800"/>
          </a:xfrm>
          <a:prstGeom prst="rect">
            <a:avLst/>
          </a:prstGeom>
          <a:noFill/>
        </p:spPr>
        <p:txBody>
          <a:bodyPr wrap="square">
            <a:spAutoFit/>
          </a:bodyPr>
          <a:lstStyle/>
          <a:p>
            <a:pPr algn="ctr">
              <a:defRPr sz="2000" b="0">
                <a:solidFill>
                  <a:srgbClr val="5F6871"/>
                </a:solidFill>
                <a:latin typeface="Arial"/>
              </a:defRPr>
            </a:pPr>
            <a:r>
              <a:t>Prepared by James King | Swamp Mennonite Church — Adult Bible Study</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4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502920"/>
            <a:ext cx="10881360" cy="457200"/>
          </a:xfrm>
          <a:prstGeom prst="rect">
            <a:avLst/>
          </a:prstGeom>
          <a:noFill/>
        </p:spPr>
        <p:txBody>
          <a:bodyPr wrap="square">
            <a:spAutoFit/>
          </a:bodyPr>
          <a:lstStyle/>
          <a:p>
            <a:pPr algn="l">
              <a:defRPr sz="2400" b="1">
                <a:solidFill>
                  <a:srgbClr val="17324D"/>
                </a:solidFill>
                <a:latin typeface="Arial"/>
              </a:defRPr>
            </a:pPr>
            <a:r>
              <a:t>What 'Stand' Does Mean</a:t>
            </a:r>
          </a:p>
        </p:txBody>
      </p:sp>
      <p:sp>
        <p:nvSpPr>
          <p:cNvPr id="4" name="Rectangle 3"/>
          <p:cNvSpPr/>
          <p:nvPr/>
        </p:nvSpPr>
        <p:spPr>
          <a:xfrm>
            <a:off x="658368" y="1069848"/>
            <a:ext cx="1828800" cy="41148"/>
          </a:xfrm>
          <a:prstGeom prst="rect">
            <a:avLst/>
          </a:prstGeom>
          <a:solidFill>
            <a:srgbClr val="A27B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10789920" cy="4892040"/>
          </a:xfrm>
          <a:prstGeom prst="rect">
            <a:avLst/>
          </a:prstGeom>
          <a:noFill/>
        </p:spPr>
        <p:txBody>
          <a:bodyPr wrap="square">
            <a:spAutoFit/>
          </a:bodyPr>
          <a:lstStyle/>
          <a:p>
            <a:pPr>
              <a:spcAft>
                <a:spcPts val="700"/>
              </a:spcAft>
              <a:defRPr sz="2000">
                <a:solidFill>
                  <a:srgbClr val="23282D"/>
                </a:solidFill>
                <a:latin typeface="Arial"/>
              </a:defRPr>
            </a:pPr>
            <a:r>
              <a:t>The believer remains firm in the Lord's strength.</a:t>
            </a:r>
          </a:p>
          <a:p>
            <a:pPr>
              <a:spcAft>
                <a:spcPts val="700"/>
              </a:spcAft>
              <a:defRPr sz="2000">
                <a:solidFill>
                  <a:srgbClr val="23282D"/>
                </a:solidFill>
                <a:latin typeface="Arial"/>
              </a:defRPr>
            </a:pPr>
            <a:r>
              <a:t>The believer refuses to yield to deception, accusation, fear, or unbelief.</a:t>
            </a:r>
          </a:p>
          <a:p>
            <a:pPr>
              <a:spcAft>
                <a:spcPts val="700"/>
              </a:spcAft>
              <a:defRPr sz="2000">
                <a:solidFill>
                  <a:srgbClr val="23282D"/>
                </a:solidFill>
                <a:latin typeface="Arial"/>
              </a:defRPr>
            </a:pPr>
            <a:r>
              <a:t>The believer holds the truth of the gospel when pressure comes.</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4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502920"/>
            <a:ext cx="10881360" cy="457200"/>
          </a:xfrm>
          <a:prstGeom prst="rect">
            <a:avLst/>
          </a:prstGeom>
          <a:noFill/>
        </p:spPr>
        <p:txBody>
          <a:bodyPr wrap="square">
            <a:spAutoFit/>
          </a:bodyPr>
          <a:lstStyle/>
          <a:p>
            <a:pPr algn="l">
              <a:defRPr sz="2400" b="1">
                <a:solidFill>
                  <a:srgbClr val="17324D"/>
                </a:solidFill>
                <a:latin typeface="Arial"/>
              </a:defRPr>
            </a:pPr>
            <a:r>
              <a:t>Key Word Study: Wiles</a:t>
            </a:r>
          </a:p>
        </p:txBody>
      </p:sp>
      <p:sp>
        <p:nvSpPr>
          <p:cNvPr id="4" name="Rectangle 3"/>
          <p:cNvSpPr/>
          <p:nvPr/>
        </p:nvSpPr>
        <p:spPr>
          <a:xfrm>
            <a:off x="658368" y="1069848"/>
            <a:ext cx="1828800" cy="41148"/>
          </a:xfrm>
          <a:prstGeom prst="rect">
            <a:avLst/>
          </a:prstGeom>
          <a:solidFill>
            <a:srgbClr val="A27B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10789920" cy="4892040"/>
          </a:xfrm>
          <a:prstGeom prst="rect">
            <a:avLst/>
          </a:prstGeom>
          <a:noFill/>
        </p:spPr>
        <p:txBody>
          <a:bodyPr wrap="square">
            <a:spAutoFit/>
          </a:bodyPr>
          <a:lstStyle/>
          <a:p>
            <a:pPr>
              <a:spcAft>
                <a:spcPts val="700"/>
              </a:spcAft>
              <a:defRPr sz="2000">
                <a:solidFill>
                  <a:srgbClr val="23282D"/>
                </a:solidFill>
                <a:latin typeface="Arial"/>
              </a:defRPr>
            </a:pPr>
            <a:r>
              <a:t>Wiles — methodeia (μεθοδεία, Strong’s #G3180), “scheming, cunning arts, trickery.” Barnes: the devil “steals upon us slyly” rather than announcing an open assault (Barnes’ Notes, on Ephesians 6:11).</a:t>
            </a:r>
          </a:p>
          <a:p>
            <a:pPr>
              <a:spcAft>
                <a:spcPts val="700"/>
              </a:spcAft>
              <a:defRPr sz="2000">
                <a:solidFill>
                  <a:srgbClr val="23282D"/>
                </a:solidFill>
                <a:latin typeface="Arial"/>
              </a:defRPr>
            </a:pPr>
            <a:r>
              <a:t>The enemy's danger is often subtle rather than obvious.</a:t>
            </a:r>
          </a:p>
          <a:p>
            <a:pPr>
              <a:spcAft>
                <a:spcPts val="700"/>
              </a:spcAft>
              <a:defRPr sz="2000">
                <a:solidFill>
                  <a:srgbClr val="23282D"/>
                </a:solidFill>
                <a:latin typeface="Arial"/>
              </a:defRPr>
            </a:pPr>
            <a:r>
              <a:t>Spiritual danger may come through distortion, discouragement, division, false confidence, or quiet unbelief.</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4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502920"/>
            <a:ext cx="10881360" cy="457200"/>
          </a:xfrm>
          <a:prstGeom prst="rect">
            <a:avLst/>
          </a:prstGeom>
          <a:noFill/>
        </p:spPr>
        <p:txBody>
          <a:bodyPr wrap="square">
            <a:spAutoFit/>
          </a:bodyPr>
          <a:lstStyle/>
          <a:p>
            <a:pPr algn="l">
              <a:defRPr sz="2400" b="1">
                <a:solidFill>
                  <a:srgbClr val="17324D"/>
                </a:solidFill>
                <a:latin typeface="Arial"/>
              </a:defRPr>
            </a:pPr>
            <a:r>
              <a:t>Key Word Study: The Opponent</a:t>
            </a:r>
          </a:p>
        </p:txBody>
      </p:sp>
      <p:sp>
        <p:nvSpPr>
          <p:cNvPr id="4" name="Rectangle 3"/>
          <p:cNvSpPr/>
          <p:nvPr/>
        </p:nvSpPr>
        <p:spPr>
          <a:xfrm>
            <a:off x="658368" y="1069848"/>
            <a:ext cx="1828800" cy="41148"/>
          </a:xfrm>
          <a:prstGeom prst="rect">
            <a:avLst/>
          </a:prstGeom>
          <a:solidFill>
            <a:srgbClr val="A27B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10789920" cy="4892040"/>
          </a:xfrm>
          <a:prstGeom prst="rect">
            <a:avLst/>
          </a:prstGeom>
          <a:noFill/>
        </p:spPr>
        <p:txBody>
          <a:bodyPr wrap="square">
            <a:spAutoFit/>
          </a:bodyPr>
          <a:lstStyle/>
          <a:p>
            <a:pPr>
              <a:spcAft>
                <a:spcPts val="700"/>
              </a:spcAft>
              <a:defRPr sz="2000">
                <a:solidFill>
                  <a:srgbClr val="23282D"/>
                </a:solidFill>
                <a:latin typeface="Arial"/>
              </a:defRPr>
            </a:pPr>
            <a:r>
              <a:t>The Opponent (v. 12) — “principalities… powers… rulers of the darkness of this age… spiritual hosts of wickedness” describes an organized, ranked spiritual opposition, not merely human conflict. Any confident claim about the precise structure of this hierarchy should be treated with caution and checked against a specialized source such as Clinton Arnold’s work on Ephesians.</a:t>
            </a:r>
          </a:p>
          <a:p>
            <a:pPr>
              <a:spcAft>
                <a:spcPts val="700"/>
              </a:spcAft>
              <a:defRPr sz="2000">
                <a:solidFill>
                  <a:srgbClr val="23282D"/>
                </a:solidFill>
                <a:latin typeface="Arial"/>
              </a:defRPr>
            </a:pPr>
            <a:r>
              <a:t>The language points to organized spiritual opposition rather than random difficulty.</a:t>
            </a:r>
          </a:p>
          <a:p>
            <a:pPr>
              <a:spcAft>
                <a:spcPts val="700"/>
              </a:spcAft>
              <a:defRPr sz="2000">
                <a:solidFill>
                  <a:srgbClr val="23282D"/>
                </a:solidFill>
                <a:latin typeface="Arial"/>
              </a:defRPr>
            </a:pPr>
            <a:r>
              <a:t>The passage does not invite speculation; it calls believers to sober dependence.</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4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502920"/>
            <a:ext cx="10881360" cy="457200"/>
          </a:xfrm>
          <a:prstGeom prst="rect">
            <a:avLst/>
          </a:prstGeom>
          <a:noFill/>
        </p:spPr>
        <p:txBody>
          <a:bodyPr wrap="square">
            <a:spAutoFit/>
          </a:bodyPr>
          <a:lstStyle/>
          <a:p>
            <a:pPr algn="l">
              <a:defRPr sz="2400" b="1">
                <a:solidFill>
                  <a:srgbClr val="17324D"/>
                </a:solidFill>
                <a:latin typeface="Arial"/>
              </a:defRPr>
            </a:pPr>
            <a:r>
              <a:t>Commentary Note</a:t>
            </a:r>
          </a:p>
        </p:txBody>
      </p:sp>
      <p:sp>
        <p:nvSpPr>
          <p:cNvPr id="4" name="Rectangle 3"/>
          <p:cNvSpPr/>
          <p:nvPr/>
        </p:nvSpPr>
        <p:spPr>
          <a:xfrm>
            <a:off x="658368" y="1069848"/>
            <a:ext cx="1828800" cy="41148"/>
          </a:xfrm>
          <a:prstGeom prst="rect">
            <a:avLst/>
          </a:prstGeom>
          <a:solidFill>
            <a:srgbClr val="A27B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10789920" cy="4892040"/>
          </a:xfrm>
          <a:prstGeom prst="rect">
            <a:avLst/>
          </a:prstGeom>
          <a:noFill/>
        </p:spPr>
        <p:txBody>
          <a:bodyPr wrap="square">
            <a:spAutoFit/>
          </a:bodyPr>
          <a:lstStyle/>
          <a:p>
            <a:pPr>
              <a:spcAft>
                <a:spcPts val="700"/>
              </a:spcAft>
              <a:defRPr sz="2000">
                <a:solidFill>
                  <a:srgbClr val="23282D"/>
                </a:solidFill>
                <a:latin typeface="Arial"/>
              </a:defRPr>
            </a:pPr>
            <a:r>
              <a:t>Barnes on v. 10: “be strong in the Lord” means to “feel that he is our strength, and to rely on him and his promises,” not on any private reserve of spiritual strength.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4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502920"/>
            <a:ext cx="10881360" cy="457200"/>
          </a:xfrm>
          <a:prstGeom prst="rect">
            <a:avLst/>
          </a:prstGeom>
          <a:noFill/>
        </p:spPr>
        <p:txBody>
          <a:bodyPr wrap="square">
            <a:spAutoFit/>
          </a:bodyPr>
          <a:lstStyle/>
          <a:p>
            <a:pPr algn="l">
              <a:defRPr sz="2400" b="1">
                <a:solidFill>
                  <a:srgbClr val="17324D"/>
                </a:solidFill>
                <a:latin typeface="Arial"/>
              </a:defRPr>
            </a:pPr>
            <a:r>
              <a:t>Discussion: Strength in the Lord</a:t>
            </a:r>
          </a:p>
        </p:txBody>
      </p:sp>
      <p:sp>
        <p:nvSpPr>
          <p:cNvPr id="4" name="Rectangle 3"/>
          <p:cNvSpPr/>
          <p:nvPr/>
        </p:nvSpPr>
        <p:spPr>
          <a:xfrm>
            <a:off x="658368" y="1069848"/>
            <a:ext cx="1828800" cy="41148"/>
          </a:xfrm>
          <a:prstGeom prst="rect">
            <a:avLst/>
          </a:prstGeom>
          <a:solidFill>
            <a:srgbClr val="A27B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10789920" cy="4892040"/>
          </a:xfrm>
          <a:prstGeom prst="rect">
            <a:avLst/>
          </a:prstGeom>
          <a:noFill/>
        </p:spPr>
        <p:txBody>
          <a:bodyPr wrap="square">
            <a:spAutoFit/>
          </a:bodyPr>
          <a:lstStyle/>
          <a:p>
            <a:pPr>
              <a:spcAft>
                <a:spcPts val="700"/>
              </a:spcAft>
              <a:defRPr sz="2000">
                <a:solidFill>
                  <a:srgbClr val="23282D"/>
                </a:solidFill>
                <a:latin typeface="Arial"/>
              </a:defRPr>
            </a:pPr>
            <a:r>
              <a:t>Why does Paul ground the whole armor of God in being strong “in the Lord” rather than in personal willpower?</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4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502920"/>
            <a:ext cx="10881360" cy="457200"/>
          </a:xfrm>
          <a:prstGeom prst="rect">
            <a:avLst/>
          </a:prstGeom>
          <a:noFill/>
        </p:spPr>
        <p:txBody>
          <a:bodyPr wrap="square">
            <a:spAutoFit/>
          </a:bodyPr>
          <a:lstStyle/>
          <a:p>
            <a:pPr algn="l">
              <a:defRPr sz="2400" b="1">
                <a:solidFill>
                  <a:srgbClr val="17324D"/>
                </a:solidFill>
                <a:latin typeface="Arial"/>
              </a:defRPr>
            </a:pPr>
            <a:r>
              <a:t>Discussion: Subtle Deception</a:t>
            </a:r>
          </a:p>
        </p:txBody>
      </p:sp>
      <p:sp>
        <p:nvSpPr>
          <p:cNvPr id="4" name="Rectangle 3"/>
          <p:cNvSpPr/>
          <p:nvPr/>
        </p:nvSpPr>
        <p:spPr>
          <a:xfrm>
            <a:off x="658368" y="1069848"/>
            <a:ext cx="1828800" cy="41148"/>
          </a:xfrm>
          <a:prstGeom prst="rect">
            <a:avLst/>
          </a:prstGeom>
          <a:solidFill>
            <a:srgbClr val="A27B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10789920" cy="4892040"/>
          </a:xfrm>
          <a:prstGeom prst="rect">
            <a:avLst/>
          </a:prstGeom>
          <a:noFill/>
        </p:spPr>
        <p:txBody>
          <a:bodyPr wrap="square">
            <a:spAutoFit/>
          </a:bodyPr>
          <a:lstStyle/>
          <a:p>
            <a:pPr>
              <a:spcAft>
                <a:spcPts val="700"/>
              </a:spcAft>
              <a:defRPr sz="2000">
                <a:solidFill>
                  <a:srgbClr val="23282D"/>
                </a:solidFill>
                <a:latin typeface="Arial"/>
              </a:defRPr>
            </a:pPr>
            <a:r>
              <a:t>Barnes says the devil’s “wiles” work through stealth, not open confrontation. Where have you seen subtle deception, rather than obvious temptation, be the greater danger?</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4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502920"/>
            <a:ext cx="10881360" cy="457200"/>
          </a:xfrm>
          <a:prstGeom prst="rect">
            <a:avLst/>
          </a:prstGeom>
          <a:noFill/>
        </p:spPr>
        <p:txBody>
          <a:bodyPr wrap="square">
            <a:spAutoFit/>
          </a:bodyPr>
          <a:lstStyle/>
          <a:p>
            <a:pPr algn="l">
              <a:defRPr sz="2400" b="1">
                <a:solidFill>
                  <a:srgbClr val="17324D"/>
                </a:solidFill>
                <a:latin typeface="Arial"/>
              </a:defRPr>
            </a:pPr>
            <a:r>
              <a:t>Discussion: Holding Ground</a:t>
            </a:r>
          </a:p>
        </p:txBody>
      </p:sp>
      <p:sp>
        <p:nvSpPr>
          <p:cNvPr id="4" name="Rectangle 3"/>
          <p:cNvSpPr/>
          <p:nvPr/>
        </p:nvSpPr>
        <p:spPr>
          <a:xfrm>
            <a:off x="658368" y="1069848"/>
            <a:ext cx="1828800" cy="41148"/>
          </a:xfrm>
          <a:prstGeom prst="rect">
            <a:avLst/>
          </a:prstGeom>
          <a:solidFill>
            <a:srgbClr val="A27B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10789920" cy="4892040"/>
          </a:xfrm>
          <a:prstGeom prst="rect">
            <a:avLst/>
          </a:prstGeom>
          <a:noFill/>
        </p:spPr>
        <p:txBody>
          <a:bodyPr wrap="square">
            <a:spAutoFit/>
          </a:bodyPr>
          <a:lstStyle/>
          <a:p>
            <a:pPr>
              <a:spcAft>
                <a:spcPts val="700"/>
              </a:spcAft>
              <a:defRPr sz="2000">
                <a:solidFill>
                  <a:srgbClr val="23282D"/>
                </a:solidFill>
                <a:latin typeface="Arial"/>
              </a:defRPr>
            </a:pPr>
            <a:r>
              <a:t>The passage’s goal, stated twice, is simply “to stand.” Where might God be calling you to hold your ground rather than chase a dramatic breakthrough?</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4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502920"/>
            <a:ext cx="10881360" cy="457200"/>
          </a:xfrm>
          <a:prstGeom prst="rect">
            <a:avLst/>
          </a:prstGeom>
          <a:noFill/>
        </p:spPr>
        <p:txBody>
          <a:bodyPr wrap="square">
            <a:spAutoFit/>
          </a:bodyPr>
          <a:lstStyle/>
          <a:p>
            <a:pPr algn="l">
              <a:defRPr sz="2400" b="1">
                <a:solidFill>
                  <a:srgbClr val="17324D"/>
                </a:solidFill>
                <a:latin typeface="Arial"/>
              </a:defRPr>
            </a:pPr>
            <a:r>
              <a:t>Closing Thought</a:t>
            </a:r>
          </a:p>
        </p:txBody>
      </p:sp>
      <p:sp>
        <p:nvSpPr>
          <p:cNvPr id="4" name="Rectangle 3"/>
          <p:cNvSpPr/>
          <p:nvPr/>
        </p:nvSpPr>
        <p:spPr>
          <a:xfrm>
            <a:off x="658368" y="1069848"/>
            <a:ext cx="1828800" cy="41148"/>
          </a:xfrm>
          <a:prstGeom prst="rect">
            <a:avLst/>
          </a:prstGeom>
          <a:solidFill>
            <a:srgbClr val="A27B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10789920" cy="4892040"/>
          </a:xfrm>
          <a:prstGeom prst="rect">
            <a:avLst/>
          </a:prstGeom>
          <a:noFill/>
        </p:spPr>
        <p:txBody>
          <a:bodyPr wrap="square">
            <a:spAutoFit/>
          </a:bodyPr>
          <a:lstStyle/>
          <a:p>
            <a:pPr>
              <a:spcAft>
                <a:spcPts val="700"/>
              </a:spcAft>
              <a:defRPr sz="2000">
                <a:solidFill>
                  <a:srgbClr val="23282D"/>
                </a:solidFill>
                <a:latin typeface="Arial"/>
              </a:defRPr>
            </a:pPr>
            <a:r>
              <a:t>Before this study began, how would you have described “spiritual warfare”? This passage insists it is real — and that the outcome, because it rests in Christ’s finished victory, is not in doubt.</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4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502920"/>
            <a:ext cx="10881360" cy="457200"/>
          </a:xfrm>
          <a:prstGeom prst="rect">
            <a:avLst/>
          </a:prstGeom>
          <a:noFill/>
        </p:spPr>
        <p:txBody>
          <a:bodyPr wrap="square">
            <a:spAutoFit/>
          </a:bodyPr>
          <a:lstStyle/>
          <a:p>
            <a:pPr algn="l">
              <a:defRPr sz="2400" b="1">
                <a:solidFill>
                  <a:srgbClr val="17324D"/>
                </a:solidFill>
                <a:latin typeface="Arial"/>
              </a:defRPr>
            </a:pPr>
            <a:r>
              <a:t>Bridge to the Unified Study</a:t>
            </a:r>
          </a:p>
        </p:txBody>
      </p:sp>
      <p:sp>
        <p:nvSpPr>
          <p:cNvPr id="4" name="Rectangle 3"/>
          <p:cNvSpPr/>
          <p:nvPr/>
        </p:nvSpPr>
        <p:spPr>
          <a:xfrm>
            <a:off x="658368" y="1069848"/>
            <a:ext cx="1828800" cy="41148"/>
          </a:xfrm>
          <a:prstGeom prst="rect">
            <a:avLst/>
          </a:prstGeom>
          <a:solidFill>
            <a:srgbClr val="A27B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10789920" cy="4892040"/>
          </a:xfrm>
          <a:prstGeom prst="rect">
            <a:avLst/>
          </a:prstGeom>
          <a:noFill/>
        </p:spPr>
        <p:txBody>
          <a:bodyPr wrap="square">
            <a:spAutoFit/>
          </a:bodyPr>
          <a:lstStyle/>
          <a:p>
            <a:pPr>
              <a:spcAft>
                <a:spcPts val="700"/>
              </a:spcAft>
              <a:defRPr sz="2000">
                <a:solidFill>
                  <a:srgbClr val="23282D"/>
                </a:solidFill>
                <a:latin typeface="Arial"/>
              </a:defRPr>
            </a:pPr>
            <a:r>
              <a:t>Ephesians 6:10-13 establishes the controlling framework.</a:t>
            </a:r>
          </a:p>
          <a:p>
            <a:pPr>
              <a:spcAft>
                <a:spcPts val="700"/>
              </a:spcAft>
              <a:defRPr sz="2000">
                <a:solidFill>
                  <a:srgbClr val="23282D"/>
                </a:solidFill>
                <a:latin typeface="Arial"/>
              </a:defRPr>
            </a:pPr>
            <a:r>
              <a:t>The remaining passages will show how standing looks in armor, prayer, humility, repentance, and disciplined thought.</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4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502920"/>
            <a:ext cx="10881360" cy="457200"/>
          </a:xfrm>
          <a:prstGeom prst="rect">
            <a:avLst/>
          </a:prstGeom>
          <a:noFill/>
        </p:spPr>
        <p:txBody>
          <a:bodyPr wrap="square">
            <a:spAutoFit/>
          </a:bodyPr>
          <a:lstStyle/>
          <a:p>
            <a:pPr algn="l">
              <a:defRPr sz="2400" b="1">
                <a:solidFill>
                  <a:srgbClr val="17324D"/>
                </a:solidFill>
                <a:latin typeface="Arial"/>
              </a:defRPr>
            </a:pPr>
            <a:r>
              <a:t>Teaching Synthesis</a:t>
            </a:r>
          </a:p>
        </p:txBody>
      </p:sp>
      <p:sp>
        <p:nvSpPr>
          <p:cNvPr id="4" name="Rectangle 3"/>
          <p:cNvSpPr/>
          <p:nvPr/>
        </p:nvSpPr>
        <p:spPr>
          <a:xfrm>
            <a:off x="658368" y="1069848"/>
            <a:ext cx="1828800" cy="41148"/>
          </a:xfrm>
          <a:prstGeom prst="rect">
            <a:avLst/>
          </a:prstGeom>
          <a:solidFill>
            <a:srgbClr val="A27B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10789920" cy="4892040"/>
          </a:xfrm>
          <a:prstGeom prst="rect">
            <a:avLst/>
          </a:prstGeom>
          <a:noFill/>
        </p:spPr>
        <p:txBody>
          <a:bodyPr wrap="square">
            <a:spAutoFit/>
          </a:bodyPr>
          <a:lstStyle/>
          <a:p>
            <a:pPr>
              <a:spcAft>
                <a:spcPts val="700"/>
              </a:spcAft>
              <a:defRPr sz="2000">
                <a:solidFill>
                  <a:srgbClr val="23282D"/>
                </a:solidFill>
                <a:latin typeface="Arial"/>
              </a:defRPr>
            </a:pPr>
            <a:r>
              <a:t>This point belongs to the whole biblical pattern.</a:t>
            </a:r>
          </a:p>
          <a:p>
            <a:pPr>
              <a:spcAft>
                <a:spcPts val="700"/>
              </a:spcAft>
              <a:defRPr sz="2000">
                <a:solidFill>
                  <a:srgbClr val="23282D"/>
                </a:solidFill>
                <a:latin typeface="Arial"/>
              </a:defRPr>
            </a:pPr>
            <a:r>
              <a:t>Spiritual battle is real, but the believer does not stand in isolation.</a:t>
            </a:r>
          </a:p>
          <a:p>
            <a:pPr>
              <a:spcAft>
                <a:spcPts val="700"/>
              </a:spcAft>
              <a:defRPr sz="2000">
                <a:solidFill>
                  <a:srgbClr val="23282D"/>
                </a:solidFill>
                <a:latin typeface="Arial"/>
              </a:defRPr>
            </a:pPr>
            <a:r>
              <a:t>God supplies what He commands.</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4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502920"/>
            <a:ext cx="10881360" cy="457200"/>
          </a:xfrm>
          <a:prstGeom prst="rect">
            <a:avLst/>
          </a:prstGeom>
          <a:noFill/>
        </p:spPr>
        <p:txBody>
          <a:bodyPr wrap="square">
            <a:spAutoFit/>
          </a:bodyPr>
          <a:lstStyle/>
          <a:p>
            <a:pPr algn="l">
              <a:defRPr sz="2400" b="1">
                <a:solidFill>
                  <a:srgbClr val="17324D"/>
                </a:solidFill>
                <a:latin typeface="Arial"/>
              </a:defRPr>
            </a:pPr>
            <a:r>
              <a:t>Unified Teaching</a:t>
            </a:r>
          </a:p>
        </p:txBody>
      </p:sp>
      <p:sp>
        <p:nvSpPr>
          <p:cNvPr id="4" name="Rectangle 3"/>
          <p:cNvSpPr/>
          <p:nvPr/>
        </p:nvSpPr>
        <p:spPr>
          <a:xfrm>
            <a:off x="658368" y="1069848"/>
            <a:ext cx="1828800" cy="41148"/>
          </a:xfrm>
          <a:prstGeom prst="rect">
            <a:avLst/>
          </a:prstGeom>
          <a:solidFill>
            <a:srgbClr val="A27B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10789920" cy="4892040"/>
          </a:xfrm>
          <a:prstGeom prst="rect">
            <a:avLst/>
          </a:prstGeom>
          <a:noFill/>
        </p:spPr>
        <p:txBody>
          <a:bodyPr wrap="square">
            <a:spAutoFit/>
          </a:bodyPr>
          <a:lstStyle/>
          <a:p>
            <a:pPr>
              <a:spcAft>
                <a:spcPts val="700"/>
              </a:spcAft>
              <a:defRPr sz="2000">
                <a:solidFill>
                  <a:srgbClr val="23282D"/>
                </a:solidFill>
                <a:latin typeface="Arial"/>
              </a:defRPr>
            </a:pPr>
            <a:r>
              <a:t>The five passages form one unified biblical teaching on spiritual battle.</a:t>
            </a:r>
          </a:p>
          <a:p>
            <a:pPr>
              <a:spcAft>
                <a:spcPts val="700"/>
              </a:spcAft>
              <a:defRPr sz="2000">
                <a:solidFill>
                  <a:srgbClr val="23282D"/>
                </a:solidFill>
                <a:latin typeface="Arial"/>
              </a:defRPr>
            </a:pPr>
            <a:r>
              <a:t>This passage contributes one part of that larger framework.</a:t>
            </a:r>
          </a:p>
          <a:p>
            <a:pPr>
              <a:spcAft>
                <a:spcPts val="700"/>
              </a:spcAft>
              <a:defRPr sz="2000">
                <a:solidFill>
                  <a:srgbClr val="23282D"/>
                </a:solidFill>
                <a:latin typeface="Arial"/>
              </a:defRPr>
            </a:pPr>
            <a:r>
              <a:t>The central thread is dependence upon God rather than confidence in self.</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4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502920"/>
            <a:ext cx="10881360" cy="457200"/>
          </a:xfrm>
          <a:prstGeom prst="rect">
            <a:avLst/>
          </a:prstGeom>
          <a:noFill/>
        </p:spPr>
        <p:txBody>
          <a:bodyPr wrap="square">
            <a:spAutoFit/>
          </a:bodyPr>
          <a:lstStyle/>
          <a:p>
            <a:pPr algn="l">
              <a:defRPr sz="2400" b="1">
                <a:solidFill>
                  <a:srgbClr val="17324D"/>
                </a:solidFill>
                <a:latin typeface="Arial"/>
              </a:defRPr>
            </a:pPr>
            <a:r>
              <a:t>Application Movement</a:t>
            </a:r>
          </a:p>
        </p:txBody>
      </p:sp>
      <p:sp>
        <p:nvSpPr>
          <p:cNvPr id="4" name="Rectangle 3"/>
          <p:cNvSpPr/>
          <p:nvPr/>
        </p:nvSpPr>
        <p:spPr>
          <a:xfrm>
            <a:off x="658368" y="1069848"/>
            <a:ext cx="1828800" cy="41148"/>
          </a:xfrm>
          <a:prstGeom prst="rect">
            <a:avLst/>
          </a:prstGeom>
          <a:solidFill>
            <a:srgbClr val="A27B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731520" y="1965960"/>
            <a:ext cx="2331720" cy="1188720"/>
          </a:xfrm>
          <a:prstGeom prst="roundRect">
            <a:avLst/>
          </a:prstGeom>
          <a:solidFill>
            <a:srgbClr val="EBEFF2"/>
          </a:solidFill>
          <a:ln>
            <a:solidFill>
              <a:srgbClr val="A27B3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41248" y="2139696"/>
            <a:ext cx="2103120" cy="777240"/>
          </a:xfrm>
          <a:prstGeom prst="rect">
            <a:avLst/>
          </a:prstGeom>
          <a:noFill/>
        </p:spPr>
        <p:txBody>
          <a:bodyPr wrap="square">
            <a:spAutoFit/>
          </a:bodyPr>
          <a:lstStyle/>
          <a:p>
            <a:pPr algn="ctr">
              <a:defRPr sz="2000" b="1">
                <a:solidFill>
                  <a:srgbClr val="17324D"/>
                </a:solidFill>
                <a:latin typeface="Arial"/>
              </a:defRPr>
            </a:pPr>
            <a:r>
              <a:t>Identify the pressure named in the passage.</a:t>
            </a:r>
          </a:p>
        </p:txBody>
      </p:sp>
      <p:sp>
        <p:nvSpPr>
          <p:cNvPr id="7" name="Right Arrow 6"/>
          <p:cNvSpPr/>
          <p:nvPr/>
        </p:nvSpPr>
        <p:spPr>
          <a:xfrm>
            <a:off x="3127248" y="2404872"/>
            <a:ext cx="338328" cy="256032"/>
          </a:xfrm>
          <a:prstGeom prst="rightArrow">
            <a:avLst/>
          </a:prstGeom>
          <a:solidFill>
            <a:srgbClr val="A27B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3566160" y="1965960"/>
            <a:ext cx="2331720" cy="1188720"/>
          </a:xfrm>
          <a:prstGeom prst="roundRect">
            <a:avLst/>
          </a:prstGeom>
          <a:solidFill>
            <a:srgbClr val="EBEFF2"/>
          </a:solidFill>
          <a:ln>
            <a:solidFill>
              <a:srgbClr val="A27B3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3675888" y="2139696"/>
            <a:ext cx="2103120" cy="777240"/>
          </a:xfrm>
          <a:prstGeom prst="rect">
            <a:avLst/>
          </a:prstGeom>
          <a:noFill/>
        </p:spPr>
        <p:txBody>
          <a:bodyPr wrap="square">
            <a:spAutoFit/>
          </a:bodyPr>
          <a:lstStyle/>
          <a:p>
            <a:pPr algn="ctr">
              <a:defRPr sz="2000" b="1">
                <a:solidFill>
                  <a:srgbClr val="17324D"/>
                </a:solidFill>
                <a:latin typeface="Arial"/>
              </a:defRPr>
            </a:pPr>
            <a:r>
              <a:t>Receive the provision God gives.</a:t>
            </a:r>
          </a:p>
        </p:txBody>
      </p:sp>
      <p:sp>
        <p:nvSpPr>
          <p:cNvPr id="10" name="Right Arrow 9"/>
          <p:cNvSpPr/>
          <p:nvPr/>
        </p:nvSpPr>
        <p:spPr>
          <a:xfrm>
            <a:off x="5961888" y="2404872"/>
            <a:ext cx="338328" cy="256032"/>
          </a:xfrm>
          <a:prstGeom prst="rightArrow">
            <a:avLst/>
          </a:prstGeom>
          <a:solidFill>
            <a:srgbClr val="A27B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ounded Rectangle 10"/>
          <p:cNvSpPr/>
          <p:nvPr/>
        </p:nvSpPr>
        <p:spPr>
          <a:xfrm>
            <a:off x="6400800" y="1965960"/>
            <a:ext cx="2331720" cy="1188720"/>
          </a:xfrm>
          <a:prstGeom prst="roundRect">
            <a:avLst/>
          </a:prstGeom>
          <a:solidFill>
            <a:srgbClr val="EBEFF2"/>
          </a:solidFill>
          <a:ln>
            <a:solidFill>
              <a:srgbClr val="A27B3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510528" y="2139696"/>
            <a:ext cx="2103120" cy="777240"/>
          </a:xfrm>
          <a:prstGeom prst="rect">
            <a:avLst/>
          </a:prstGeom>
          <a:noFill/>
        </p:spPr>
        <p:txBody>
          <a:bodyPr wrap="square">
            <a:spAutoFit/>
          </a:bodyPr>
          <a:lstStyle/>
          <a:p>
            <a:pPr algn="ctr">
              <a:defRPr sz="2000" b="1">
                <a:solidFill>
                  <a:srgbClr val="17324D"/>
                </a:solidFill>
                <a:latin typeface="Arial"/>
              </a:defRPr>
            </a:pPr>
            <a:r>
              <a:t>Respond with obedient dependence.</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4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502920"/>
            <a:ext cx="10881360" cy="457200"/>
          </a:xfrm>
          <a:prstGeom prst="rect">
            <a:avLst/>
          </a:prstGeom>
          <a:noFill/>
        </p:spPr>
        <p:txBody>
          <a:bodyPr wrap="square">
            <a:spAutoFit/>
          </a:bodyPr>
          <a:lstStyle/>
          <a:p>
            <a:pPr algn="l">
              <a:defRPr sz="2400" b="1">
                <a:solidFill>
                  <a:srgbClr val="17324D"/>
                </a:solidFill>
                <a:latin typeface="Arial"/>
              </a:defRPr>
            </a:pPr>
            <a:r>
              <a:t>Discussion Pause</a:t>
            </a:r>
          </a:p>
        </p:txBody>
      </p:sp>
      <p:sp>
        <p:nvSpPr>
          <p:cNvPr id="4" name="Rectangle 3"/>
          <p:cNvSpPr/>
          <p:nvPr/>
        </p:nvSpPr>
        <p:spPr>
          <a:xfrm>
            <a:off x="658368" y="1069848"/>
            <a:ext cx="1828800" cy="41148"/>
          </a:xfrm>
          <a:prstGeom prst="rect">
            <a:avLst/>
          </a:prstGeom>
          <a:solidFill>
            <a:srgbClr val="A27B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10789920" cy="4892040"/>
          </a:xfrm>
          <a:prstGeom prst="rect">
            <a:avLst/>
          </a:prstGeom>
          <a:noFill/>
        </p:spPr>
        <p:txBody>
          <a:bodyPr wrap="square">
            <a:spAutoFit/>
          </a:bodyPr>
          <a:lstStyle/>
          <a:p>
            <a:pPr>
              <a:spcAft>
                <a:spcPts val="700"/>
              </a:spcAft>
              <a:defRPr sz="2000">
                <a:solidFill>
                  <a:srgbClr val="23282D"/>
                </a:solidFill>
                <a:latin typeface="Arial"/>
              </a:defRPr>
            </a:pPr>
            <a:r>
              <a:t>What part of this passage corrects common assumptions about spiritual warfare?</a:t>
            </a:r>
          </a:p>
          <a:p>
            <a:pPr>
              <a:spcAft>
                <a:spcPts val="700"/>
              </a:spcAft>
              <a:defRPr sz="2000">
                <a:solidFill>
                  <a:srgbClr val="23282D"/>
                </a:solidFill>
                <a:latin typeface="Arial"/>
              </a:defRPr>
            </a:pPr>
            <a:r>
              <a:t>Where does this passage call for steady faith rather than dramatic display?</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4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502920"/>
            <a:ext cx="10881360" cy="457200"/>
          </a:xfrm>
          <a:prstGeom prst="rect">
            <a:avLst/>
          </a:prstGeom>
          <a:noFill/>
        </p:spPr>
        <p:txBody>
          <a:bodyPr wrap="square">
            <a:spAutoFit/>
          </a:bodyPr>
          <a:lstStyle/>
          <a:p>
            <a:pPr algn="l">
              <a:defRPr sz="2400" b="1">
                <a:solidFill>
                  <a:srgbClr val="17324D"/>
                </a:solidFill>
                <a:latin typeface="Arial"/>
              </a:defRPr>
            </a:pPr>
            <a:r>
              <a:t>Teaching Synthesis</a:t>
            </a:r>
          </a:p>
        </p:txBody>
      </p:sp>
      <p:sp>
        <p:nvSpPr>
          <p:cNvPr id="4" name="Rectangle 3"/>
          <p:cNvSpPr/>
          <p:nvPr/>
        </p:nvSpPr>
        <p:spPr>
          <a:xfrm>
            <a:off x="658368" y="1069848"/>
            <a:ext cx="1828800" cy="41148"/>
          </a:xfrm>
          <a:prstGeom prst="rect">
            <a:avLst/>
          </a:prstGeom>
          <a:solidFill>
            <a:srgbClr val="A27B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10789920" cy="4892040"/>
          </a:xfrm>
          <a:prstGeom prst="rect">
            <a:avLst/>
          </a:prstGeom>
          <a:noFill/>
        </p:spPr>
        <p:txBody>
          <a:bodyPr wrap="square">
            <a:spAutoFit/>
          </a:bodyPr>
          <a:lstStyle/>
          <a:p>
            <a:pPr>
              <a:spcAft>
                <a:spcPts val="700"/>
              </a:spcAft>
              <a:defRPr sz="2000">
                <a:solidFill>
                  <a:srgbClr val="23282D"/>
                </a:solidFill>
                <a:latin typeface="Arial"/>
              </a:defRPr>
            </a:pPr>
            <a:r>
              <a:t>This point belongs to the whole biblical pattern.</a:t>
            </a:r>
          </a:p>
          <a:p>
            <a:pPr>
              <a:spcAft>
                <a:spcPts val="700"/>
              </a:spcAft>
              <a:defRPr sz="2000">
                <a:solidFill>
                  <a:srgbClr val="23282D"/>
                </a:solidFill>
                <a:latin typeface="Arial"/>
              </a:defRPr>
            </a:pPr>
            <a:r>
              <a:t>Spiritual battle is real, but the believer does not stand in isolation.</a:t>
            </a:r>
          </a:p>
          <a:p>
            <a:pPr>
              <a:spcAft>
                <a:spcPts val="700"/>
              </a:spcAft>
              <a:defRPr sz="2000">
                <a:solidFill>
                  <a:srgbClr val="23282D"/>
                </a:solidFill>
                <a:latin typeface="Arial"/>
              </a:defRPr>
            </a:pPr>
            <a:r>
              <a:t>God supplies what He commands.</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4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502920"/>
            <a:ext cx="10881360" cy="457200"/>
          </a:xfrm>
          <a:prstGeom prst="rect">
            <a:avLst/>
          </a:prstGeom>
          <a:noFill/>
        </p:spPr>
        <p:txBody>
          <a:bodyPr wrap="square">
            <a:spAutoFit/>
          </a:bodyPr>
          <a:lstStyle/>
          <a:p>
            <a:pPr algn="l">
              <a:defRPr sz="2400" b="1">
                <a:solidFill>
                  <a:srgbClr val="17324D"/>
                </a:solidFill>
                <a:latin typeface="Arial"/>
              </a:defRPr>
            </a:pPr>
            <a:r>
              <a:t>Application Movement</a:t>
            </a:r>
          </a:p>
        </p:txBody>
      </p:sp>
      <p:sp>
        <p:nvSpPr>
          <p:cNvPr id="4" name="Rectangle 3"/>
          <p:cNvSpPr/>
          <p:nvPr/>
        </p:nvSpPr>
        <p:spPr>
          <a:xfrm>
            <a:off x="658368" y="1069848"/>
            <a:ext cx="1828800" cy="41148"/>
          </a:xfrm>
          <a:prstGeom prst="rect">
            <a:avLst/>
          </a:prstGeom>
          <a:solidFill>
            <a:srgbClr val="A27B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731520" y="1965960"/>
            <a:ext cx="2331720" cy="1188720"/>
          </a:xfrm>
          <a:prstGeom prst="roundRect">
            <a:avLst/>
          </a:prstGeom>
          <a:solidFill>
            <a:srgbClr val="EBEFF2"/>
          </a:solidFill>
          <a:ln>
            <a:solidFill>
              <a:srgbClr val="A27B3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41248" y="2139696"/>
            <a:ext cx="2103120" cy="777240"/>
          </a:xfrm>
          <a:prstGeom prst="rect">
            <a:avLst/>
          </a:prstGeom>
          <a:noFill/>
        </p:spPr>
        <p:txBody>
          <a:bodyPr wrap="square">
            <a:spAutoFit/>
          </a:bodyPr>
          <a:lstStyle/>
          <a:p>
            <a:pPr algn="ctr">
              <a:defRPr sz="2000" b="1">
                <a:solidFill>
                  <a:srgbClr val="17324D"/>
                </a:solidFill>
                <a:latin typeface="Arial"/>
              </a:defRPr>
            </a:pPr>
            <a:r>
              <a:t>Identify the pressure named in the passage.</a:t>
            </a:r>
          </a:p>
        </p:txBody>
      </p:sp>
      <p:sp>
        <p:nvSpPr>
          <p:cNvPr id="7" name="Right Arrow 6"/>
          <p:cNvSpPr/>
          <p:nvPr/>
        </p:nvSpPr>
        <p:spPr>
          <a:xfrm>
            <a:off x="3127248" y="2404872"/>
            <a:ext cx="338328" cy="256032"/>
          </a:xfrm>
          <a:prstGeom prst="rightArrow">
            <a:avLst/>
          </a:prstGeom>
          <a:solidFill>
            <a:srgbClr val="A27B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3566160" y="1965960"/>
            <a:ext cx="2331720" cy="1188720"/>
          </a:xfrm>
          <a:prstGeom prst="roundRect">
            <a:avLst/>
          </a:prstGeom>
          <a:solidFill>
            <a:srgbClr val="EBEFF2"/>
          </a:solidFill>
          <a:ln>
            <a:solidFill>
              <a:srgbClr val="A27B3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3675888" y="2139696"/>
            <a:ext cx="2103120" cy="777240"/>
          </a:xfrm>
          <a:prstGeom prst="rect">
            <a:avLst/>
          </a:prstGeom>
          <a:noFill/>
        </p:spPr>
        <p:txBody>
          <a:bodyPr wrap="square">
            <a:spAutoFit/>
          </a:bodyPr>
          <a:lstStyle/>
          <a:p>
            <a:pPr algn="ctr">
              <a:defRPr sz="2000" b="1">
                <a:solidFill>
                  <a:srgbClr val="17324D"/>
                </a:solidFill>
                <a:latin typeface="Arial"/>
              </a:defRPr>
            </a:pPr>
            <a:r>
              <a:t>Receive the provision God gives.</a:t>
            </a:r>
          </a:p>
        </p:txBody>
      </p:sp>
      <p:sp>
        <p:nvSpPr>
          <p:cNvPr id="10" name="Right Arrow 9"/>
          <p:cNvSpPr/>
          <p:nvPr/>
        </p:nvSpPr>
        <p:spPr>
          <a:xfrm>
            <a:off x="5961888" y="2404872"/>
            <a:ext cx="338328" cy="256032"/>
          </a:xfrm>
          <a:prstGeom prst="rightArrow">
            <a:avLst/>
          </a:prstGeom>
          <a:solidFill>
            <a:srgbClr val="A27B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ounded Rectangle 10"/>
          <p:cNvSpPr/>
          <p:nvPr/>
        </p:nvSpPr>
        <p:spPr>
          <a:xfrm>
            <a:off x="6400800" y="1965960"/>
            <a:ext cx="2331720" cy="1188720"/>
          </a:xfrm>
          <a:prstGeom prst="roundRect">
            <a:avLst/>
          </a:prstGeom>
          <a:solidFill>
            <a:srgbClr val="EBEFF2"/>
          </a:solidFill>
          <a:ln>
            <a:solidFill>
              <a:srgbClr val="A27B3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510528" y="2139696"/>
            <a:ext cx="2103120" cy="777240"/>
          </a:xfrm>
          <a:prstGeom prst="rect">
            <a:avLst/>
          </a:prstGeom>
          <a:noFill/>
        </p:spPr>
        <p:txBody>
          <a:bodyPr wrap="square">
            <a:spAutoFit/>
          </a:bodyPr>
          <a:lstStyle/>
          <a:p>
            <a:pPr algn="ctr">
              <a:defRPr sz="2000" b="1">
                <a:solidFill>
                  <a:srgbClr val="17324D"/>
                </a:solidFill>
                <a:latin typeface="Arial"/>
              </a:defRPr>
            </a:pPr>
            <a:r>
              <a:t>Respond with obedient dependence.</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4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502920"/>
            <a:ext cx="10881360" cy="457200"/>
          </a:xfrm>
          <a:prstGeom prst="rect">
            <a:avLst/>
          </a:prstGeom>
          <a:noFill/>
        </p:spPr>
        <p:txBody>
          <a:bodyPr wrap="square">
            <a:spAutoFit/>
          </a:bodyPr>
          <a:lstStyle/>
          <a:p>
            <a:pPr algn="l">
              <a:defRPr sz="2400" b="1">
                <a:solidFill>
                  <a:srgbClr val="17324D"/>
                </a:solidFill>
                <a:latin typeface="Arial"/>
              </a:defRPr>
            </a:pPr>
            <a:r>
              <a:t>Discussion Pause</a:t>
            </a:r>
          </a:p>
        </p:txBody>
      </p:sp>
      <p:sp>
        <p:nvSpPr>
          <p:cNvPr id="4" name="Rectangle 3"/>
          <p:cNvSpPr/>
          <p:nvPr/>
        </p:nvSpPr>
        <p:spPr>
          <a:xfrm>
            <a:off x="658368" y="1069848"/>
            <a:ext cx="1828800" cy="41148"/>
          </a:xfrm>
          <a:prstGeom prst="rect">
            <a:avLst/>
          </a:prstGeom>
          <a:solidFill>
            <a:srgbClr val="A27B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10789920" cy="4892040"/>
          </a:xfrm>
          <a:prstGeom prst="rect">
            <a:avLst/>
          </a:prstGeom>
          <a:noFill/>
        </p:spPr>
        <p:txBody>
          <a:bodyPr wrap="square">
            <a:spAutoFit/>
          </a:bodyPr>
          <a:lstStyle/>
          <a:p>
            <a:pPr>
              <a:spcAft>
                <a:spcPts val="700"/>
              </a:spcAft>
              <a:defRPr sz="2000">
                <a:solidFill>
                  <a:srgbClr val="23282D"/>
                </a:solidFill>
                <a:latin typeface="Arial"/>
              </a:defRPr>
            </a:pPr>
            <a:r>
              <a:t>What part of this passage corrects common assumptions about spiritual warfare?</a:t>
            </a:r>
          </a:p>
          <a:p>
            <a:pPr>
              <a:spcAft>
                <a:spcPts val="700"/>
              </a:spcAft>
              <a:defRPr sz="2000">
                <a:solidFill>
                  <a:srgbClr val="23282D"/>
                </a:solidFill>
                <a:latin typeface="Arial"/>
              </a:defRPr>
            </a:pPr>
            <a:r>
              <a:t>Where does this passage call for steady faith rather than dramatic display?</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4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502920"/>
            <a:ext cx="10881360" cy="457200"/>
          </a:xfrm>
          <a:prstGeom prst="rect">
            <a:avLst/>
          </a:prstGeom>
          <a:noFill/>
        </p:spPr>
        <p:txBody>
          <a:bodyPr wrap="square">
            <a:spAutoFit/>
          </a:bodyPr>
          <a:lstStyle/>
          <a:p>
            <a:pPr algn="l">
              <a:defRPr sz="2400" b="1">
                <a:solidFill>
                  <a:srgbClr val="17324D"/>
                </a:solidFill>
                <a:latin typeface="Arial"/>
              </a:defRPr>
            </a:pPr>
            <a:r>
              <a:t>Teaching Synthesis</a:t>
            </a:r>
          </a:p>
        </p:txBody>
      </p:sp>
      <p:sp>
        <p:nvSpPr>
          <p:cNvPr id="4" name="Rectangle 3"/>
          <p:cNvSpPr/>
          <p:nvPr/>
        </p:nvSpPr>
        <p:spPr>
          <a:xfrm>
            <a:off x="658368" y="1069848"/>
            <a:ext cx="1828800" cy="41148"/>
          </a:xfrm>
          <a:prstGeom prst="rect">
            <a:avLst/>
          </a:prstGeom>
          <a:solidFill>
            <a:srgbClr val="A27B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10789920" cy="4892040"/>
          </a:xfrm>
          <a:prstGeom prst="rect">
            <a:avLst/>
          </a:prstGeom>
          <a:noFill/>
        </p:spPr>
        <p:txBody>
          <a:bodyPr wrap="square">
            <a:spAutoFit/>
          </a:bodyPr>
          <a:lstStyle/>
          <a:p>
            <a:pPr>
              <a:spcAft>
                <a:spcPts val="700"/>
              </a:spcAft>
              <a:defRPr sz="2000">
                <a:solidFill>
                  <a:srgbClr val="23282D"/>
                </a:solidFill>
                <a:latin typeface="Arial"/>
              </a:defRPr>
            </a:pPr>
            <a:r>
              <a:t>This point belongs to the whole biblical pattern.</a:t>
            </a:r>
          </a:p>
          <a:p>
            <a:pPr>
              <a:spcAft>
                <a:spcPts val="700"/>
              </a:spcAft>
              <a:defRPr sz="2000">
                <a:solidFill>
                  <a:srgbClr val="23282D"/>
                </a:solidFill>
                <a:latin typeface="Arial"/>
              </a:defRPr>
            </a:pPr>
            <a:r>
              <a:t>Spiritual battle is real, but the believer does not stand in isolation.</a:t>
            </a:r>
          </a:p>
          <a:p>
            <a:pPr>
              <a:spcAft>
                <a:spcPts val="700"/>
              </a:spcAft>
              <a:defRPr sz="2000">
                <a:solidFill>
                  <a:srgbClr val="23282D"/>
                </a:solidFill>
                <a:latin typeface="Arial"/>
              </a:defRPr>
            </a:pPr>
            <a:r>
              <a:t>God supplies what He commands.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4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502920"/>
            <a:ext cx="10881360" cy="457200"/>
          </a:xfrm>
          <a:prstGeom prst="rect">
            <a:avLst/>
          </a:prstGeom>
          <a:noFill/>
        </p:spPr>
        <p:txBody>
          <a:bodyPr wrap="square">
            <a:spAutoFit/>
          </a:bodyPr>
          <a:lstStyle/>
          <a:p>
            <a:pPr algn="l">
              <a:defRPr sz="2400" b="1">
                <a:solidFill>
                  <a:srgbClr val="17324D"/>
                </a:solidFill>
                <a:latin typeface="Arial"/>
              </a:defRPr>
            </a:pPr>
            <a:r>
              <a:t>The Text — Part 1</a:t>
            </a:r>
          </a:p>
        </p:txBody>
      </p:sp>
      <p:sp>
        <p:nvSpPr>
          <p:cNvPr id="4" name="Rectangle 3"/>
          <p:cNvSpPr/>
          <p:nvPr/>
        </p:nvSpPr>
        <p:spPr>
          <a:xfrm>
            <a:off x="658368" y="1069848"/>
            <a:ext cx="1828800" cy="41148"/>
          </a:xfrm>
          <a:prstGeom prst="rect">
            <a:avLst/>
          </a:prstGeom>
          <a:solidFill>
            <a:srgbClr val="A27B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914400" y="1417320"/>
            <a:ext cx="10332720" cy="4069080"/>
          </a:xfrm>
          <a:prstGeom prst="roundRect">
            <a:avLst/>
          </a:prstGeom>
          <a:solidFill>
            <a:srgbClr val="FFFFFF"/>
          </a:solidFill>
          <a:ln>
            <a:solidFill>
              <a:srgbClr val="A27B3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188720" y="1691640"/>
            <a:ext cx="9784080" cy="3474720"/>
          </a:xfrm>
          <a:prstGeom prst="rect">
            <a:avLst/>
          </a:prstGeom>
          <a:noFill/>
        </p:spPr>
        <p:txBody>
          <a:bodyPr wrap="square">
            <a:spAutoFit/>
          </a:bodyPr>
          <a:lstStyle/>
          <a:p>
            <a:pPr algn="ctr">
              <a:defRPr sz="2000" b="0">
                <a:solidFill>
                  <a:srgbClr val="23282D"/>
                </a:solidFill>
                <a:latin typeface="Arial"/>
              </a:defRPr>
            </a:pPr>
            <a:r>
              <a:t>Finally, my brethren, be strong in the Lord and in the power of His might. Put on the whole armor of God, that you may be able to stand against the wiles of the devil. For we do</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4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502920"/>
            <a:ext cx="10881360" cy="457200"/>
          </a:xfrm>
          <a:prstGeom prst="rect">
            <a:avLst/>
          </a:prstGeom>
          <a:noFill/>
        </p:spPr>
        <p:txBody>
          <a:bodyPr wrap="square">
            <a:spAutoFit/>
          </a:bodyPr>
          <a:lstStyle/>
          <a:p>
            <a:pPr algn="l">
              <a:defRPr sz="2400" b="1">
                <a:solidFill>
                  <a:srgbClr val="17324D"/>
                </a:solidFill>
                <a:latin typeface="Arial"/>
              </a:defRPr>
            </a:pPr>
            <a:r>
              <a:t>The Text — Part 2</a:t>
            </a:r>
          </a:p>
        </p:txBody>
      </p:sp>
      <p:sp>
        <p:nvSpPr>
          <p:cNvPr id="4" name="Rectangle 3"/>
          <p:cNvSpPr/>
          <p:nvPr/>
        </p:nvSpPr>
        <p:spPr>
          <a:xfrm>
            <a:off x="658368" y="1069848"/>
            <a:ext cx="1828800" cy="41148"/>
          </a:xfrm>
          <a:prstGeom prst="rect">
            <a:avLst/>
          </a:prstGeom>
          <a:solidFill>
            <a:srgbClr val="A27B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914400" y="1417320"/>
            <a:ext cx="10332720" cy="4069080"/>
          </a:xfrm>
          <a:prstGeom prst="roundRect">
            <a:avLst/>
          </a:prstGeom>
          <a:solidFill>
            <a:srgbClr val="FFFFFF"/>
          </a:solidFill>
          <a:ln>
            <a:solidFill>
              <a:srgbClr val="A27B3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188720" y="1691640"/>
            <a:ext cx="9784080" cy="3474720"/>
          </a:xfrm>
          <a:prstGeom prst="rect">
            <a:avLst/>
          </a:prstGeom>
          <a:noFill/>
        </p:spPr>
        <p:txBody>
          <a:bodyPr wrap="square">
            <a:spAutoFit/>
          </a:bodyPr>
          <a:lstStyle/>
          <a:p>
            <a:pPr algn="ctr">
              <a:defRPr sz="2000" b="0">
                <a:solidFill>
                  <a:srgbClr val="23282D"/>
                </a:solidFill>
                <a:latin typeface="Arial"/>
              </a:defRPr>
            </a:pPr>
            <a:r>
              <a:t>not wrestle against flesh and blood, but against principalities, against powers, against the rulers of the darkness of this age, against spiritual hosts of wickedness in the heavenly places. Therefore take up the whole armor of God, that you may be able to withstand in the evil day, and having done all, to stand.” (Ephesians 6:10-13)</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4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502920"/>
            <a:ext cx="10881360" cy="457200"/>
          </a:xfrm>
          <a:prstGeom prst="rect">
            <a:avLst/>
          </a:prstGeom>
          <a:noFill/>
        </p:spPr>
        <p:txBody>
          <a:bodyPr wrap="square">
            <a:spAutoFit/>
          </a:bodyPr>
          <a:lstStyle/>
          <a:p>
            <a:pPr algn="l">
              <a:defRPr sz="2400" b="1">
                <a:solidFill>
                  <a:srgbClr val="17324D"/>
                </a:solidFill>
                <a:latin typeface="Arial"/>
              </a:defRPr>
            </a:pPr>
            <a:r>
              <a:t>The Big Idea</a:t>
            </a:r>
          </a:p>
        </p:txBody>
      </p:sp>
      <p:sp>
        <p:nvSpPr>
          <p:cNvPr id="4" name="Rectangle 3"/>
          <p:cNvSpPr/>
          <p:nvPr/>
        </p:nvSpPr>
        <p:spPr>
          <a:xfrm>
            <a:off x="658368" y="1069848"/>
            <a:ext cx="1828800" cy="41148"/>
          </a:xfrm>
          <a:prstGeom prst="rect">
            <a:avLst/>
          </a:prstGeom>
          <a:solidFill>
            <a:srgbClr val="A27B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10789920" cy="4892040"/>
          </a:xfrm>
          <a:prstGeom prst="rect">
            <a:avLst/>
          </a:prstGeom>
          <a:noFill/>
        </p:spPr>
        <p:txBody>
          <a:bodyPr wrap="square">
            <a:spAutoFit/>
          </a:bodyPr>
          <a:lstStyle/>
          <a:p>
            <a:pPr>
              <a:spcAft>
                <a:spcPts val="700"/>
              </a:spcAft>
              <a:defRPr sz="2000">
                <a:solidFill>
                  <a:srgbClr val="23282D"/>
                </a:solidFill>
                <a:latin typeface="Arial"/>
              </a:defRPr>
            </a:pPr>
            <a:r>
              <a:t>Paul closes his letter to the Ephesians by naming what makes the Christian life a battle: a real, organized, spiritual enemy. The passage opens and closes on the same command — stand — showing that the goal of spiritual warfare is not conquest but holding a position Christ has already secured.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4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502920"/>
            <a:ext cx="10881360" cy="457200"/>
          </a:xfrm>
          <a:prstGeom prst="rect">
            <a:avLst/>
          </a:prstGeom>
          <a:noFill/>
        </p:spPr>
        <p:txBody>
          <a:bodyPr wrap="square">
            <a:spAutoFit/>
          </a:bodyPr>
          <a:lstStyle/>
          <a:p>
            <a:pPr algn="l">
              <a:defRPr sz="2400" b="1">
                <a:solidFill>
                  <a:srgbClr val="17324D"/>
                </a:solidFill>
                <a:latin typeface="Arial"/>
              </a:defRPr>
            </a:pPr>
            <a:r>
              <a:t>The Battle Named</a:t>
            </a:r>
          </a:p>
        </p:txBody>
      </p:sp>
      <p:sp>
        <p:nvSpPr>
          <p:cNvPr id="4" name="Rectangle 3"/>
          <p:cNvSpPr/>
          <p:nvPr/>
        </p:nvSpPr>
        <p:spPr>
          <a:xfrm>
            <a:off x="658368" y="1069848"/>
            <a:ext cx="1828800" cy="41148"/>
          </a:xfrm>
          <a:prstGeom prst="rect">
            <a:avLst/>
          </a:prstGeom>
          <a:solidFill>
            <a:srgbClr val="A27B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10789920" cy="4892040"/>
          </a:xfrm>
          <a:prstGeom prst="rect">
            <a:avLst/>
          </a:prstGeom>
          <a:noFill/>
        </p:spPr>
        <p:txBody>
          <a:bodyPr wrap="square">
            <a:spAutoFit/>
          </a:bodyPr>
          <a:lstStyle/>
          <a:p>
            <a:pPr>
              <a:spcAft>
                <a:spcPts val="700"/>
              </a:spcAft>
              <a:defRPr sz="2000">
                <a:solidFill>
                  <a:srgbClr val="23282D"/>
                </a:solidFill>
                <a:latin typeface="Arial"/>
              </a:defRPr>
            </a:pPr>
            <a:r>
              <a:t>Paul names what makes the Christian life a battle: the believer faces a real spiritual enemy.</a:t>
            </a:r>
          </a:p>
          <a:p>
            <a:pPr>
              <a:spcAft>
                <a:spcPts val="700"/>
              </a:spcAft>
              <a:defRPr sz="2000">
                <a:solidFill>
                  <a:srgbClr val="23282D"/>
                </a:solidFill>
                <a:latin typeface="Arial"/>
              </a:defRPr>
            </a:pPr>
            <a:r>
              <a:t>This does not mean every difficulty is demonic, but it means Christian discipleship cannot be reduced to visible human conflict.</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4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502920"/>
            <a:ext cx="10881360" cy="457200"/>
          </a:xfrm>
          <a:prstGeom prst="rect">
            <a:avLst/>
          </a:prstGeom>
          <a:noFill/>
        </p:spPr>
        <p:txBody>
          <a:bodyPr wrap="square">
            <a:spAutoFit/>
          </a:bodyPr>
          <a:lstStyle/>
          <a:p>
            <a:pPr algn="l">
              <a:defRPr sz="2400" b="1">
                <a:solidFill>
                  <a:srgbClr val="17324D"/>
                </a:solidFill>
                <a:latin typeface="Arial"/>
              </a:defRPr>
            </a:pPr>
            <a:r>
              <a:t>The Command that Frames the Passage</a:t>
            </a:r>
          </a:p>
        </p:txBody>
      </p:sp>
      <p:sp>
        <p:nvSpPr>
          <p:cNvPr id="4" name="Rectangle 3"/>
          <p:cNvSpPr/>
          <p:nvPr/>
        </p:nvSpPr>
        <p:spPr>
          <a:xfrm>
            <a:off x="658368" y="1069848"/>
            <a:ext cx="1828800" cy="41148"/>
          </a:xfrm>
          <a:prstGeom prst="rect">
            <a:avLst/>
          </a:prstGeom>
          <a:solidFill>
            <a:srgbClr val="A27B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10789920" cy="4892040"/>
          </a:xfrm>
          <a:prstGeom prst="rect">
            <a:avLst/>
          </a:prstGeom>
          <a:noFill/>
        </p:spPr>
        <p:txBody>
          <a:bodyPr wrap="square">
            <a:spAutoFit/>
          </a:bodyPr>
          <a:lstStyle/>
          <a:p>
            <a:pPr>
              <a:spcAft>
                <a:spcPts val="700"/>
              </a:spcAft>
              <a:defRPr sz="2000">
                <a:solidFill>
                  <a:srgbClr val="23282D"/>
                </a:solidFill>
                <a:latin typeface="Arial"/>
              </a:defRPr>
            </a:pPr>
            <a:r>
              <a:t>The passage opens and closes on the command to stand.</a:t>
            </a:r>
          </a:p>
          <a:p>
            <a:pPr>
              <a:spcAft>
                <a:spcPts val="700"/>
              </a:spcAft>
              <a:defRPr sz="2000">
                <a:solidFill>
                  <a:srgbClr val="23282D"/>
                </a:solidFill>
                <a:latin typeface="Arial"/>
              </a:defRPr>
            </a:pPr>
            <a:r>
              <a:t>The goal is not spiritual conquest as though Christ has not already triumphed.</a:t>
            </a:r>
          </a:p>
          <a:p>
            <a:pPr>
              <a:spcAft>
                <a:spcPts val="700"/>
              </a:spcAft>
              <a:defRPr sz="2000">
                <a:solidFill>
                  <a:srgbClr val="23282D"/>
                </a:solidFill>
                <a:latin typeface="Arial"/>
              </a:defRPr>
            </a:pPr>
            <a:r>
              <a:t>The goal is to hold the ground secured by Christ.</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4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502920"/>
            <a:ext cx="10881360" cy="457200"/>
          </a:xfrm>
          <a:prstGeom prst="rect">
            <a:avLst/>
          </a:prstGeom>
          <a:noFill/>
        </p:spPr>
        <p:txBody>
          <a:bodyPr wrap="square">
            <a:spAutoFit/>
          </a:bodyPr>
          <a:lstStyle/>
          <a:p>
            <a:pPr algn="l">
              <a:defRPr sz="2400" b="1">
                <a:solidFill>
                  <a:srgbClr val="17324D"/>
                </a:solidFill>
                <a:latin typeface="Arial"/>
              </a:defRPr>
            </a:pPr>
            <a:r>
              <a:t>Key Word Study: Stand / Withstand</a:t>
            </a:r>
          </a:p>
        </p:txBody>
      </p:sp>
      <p:sp>
        <p:nvSpPr>
          <p:cNvPr id="4" name="Rectangle 3"/>
          <p:cNvSpPr/>
          <p:nvPr/>
        </p:nvSpPr>
        <p:spPr>
          <a:xfrm>
            <a:off x="658368" y="1069848"/>
            <a:ext cx="1828800" cy="41148"/>
          </a:xfrm>
          <a:prstGeom prst="rect">
            <a:avLst/>
          </a:prstGeom>
          <a:solidFill>
            <a:srgbClr val="A27B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10789920" cy="4892040"/>
          </a:xfrm>
          <a:prstGeom prst="rect">
            <a:avLst/>
          </a:prstGeom>
          <a:noFill/>
        </p:spPr>
        <p:txBody>
          <a:bodyPr wrap="square">
            <a:spAutoFit/>
          </a:bodyPr>
          <a:lstStyle/>
          <a:p>
            <a:pPr>
              <a:spcAft>
                <a:spcPts val="700"/>
              </a:spcAft>
              <a:defRPr sz="2000">
                <a:solidFill>
                  <a:srgbClr val="23282D"/>
                </a:solidFill>
                <a:latin typeface="Arial"/>
              </a:defRPr>
            </a:pPr>
            <a:r>
              <a:t>Stand / Withstand — histēmi (ἵστημι, “to stand,” Strong’s #G2476) and anthistēmi (ἀνθίστημι, “to withstand, oppose, resist,” Strong’s #G436). Neither word is offensive. Scripture does not command believers to attack the devil, but to hold ground already won at the cross (compare Colossians 2:15). The verb “stand” (stēnai) frames the whole passage, appearing at both its beginning (v. 11) and its end (v. 13).</a:t>
            </a:r>
          </a:p>
          <a:p>
            <a:pPr>
              <a:spcAft>
                <a:spcPts val="700"/>
              </a:spcAft>
              <a:defRPr sz="2000">
                <a:solidFill>
                  <a:srgbClr val="23282D"/>
                </a:solidFill>
                <a:latin typeface="Arial"/>
              </a:defRPr>
            </a:pPr>
            <a:r>
              <a:t>This word study keeps the passage from becoming sensational or triumphalistic.</a:t>
            </a:r>
          </a:p>
          <a:p>
            <a:pPr>
              <a:spcAft>
                <a:spcPts val="700"/>
              </a:spcAft>
              <a:defRPr sz="2000">
                <a:solidFill>
                  <a:srgbClr val="23282D"/>
                </a:solidFill>
                <a:latin typeface="Arial"/>
              </a:defRPr>
            </a:pPr>
            <a:r>
              <a:t>The believer is called to resist, remain, and not surrender the position given in Christ.</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4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502920"/>
            <a:ext cx="10881360" cy="457200"/>
          </a:xfrm>
          <a:prstGeom prst="rect">
            <a:avLst/>
          </a:prstGeom>
          <a:noFill/>
        </p:spPr>
        <p:txBody>
          <a:bodyPr wrap="square">
            <a:spAutoFit/>
          </a:bodyPr>
          <a:lstStyle/>
          <a:p>
            <a:pPr algn="l">
              <a:defRPr sz="2400" b="1">
                <a:solidFill>
                  <a:srgbClr val="17324D"/>
                </a:solidFill>
                <a:latin typeface="Arial"/>
              </a:defRPr>
            </a:pPr>
            <a:r>
              <a:t>What 'Stand' Does Not Mean</a:t>
            </a:r>
          </a:p>
        </p:txBody>
      </p:sp>
      <p:sp>
        <p:nvSpPr>
          <p:cNvPr id="4" name="Rectangle 3"/>
          <p:cNvSpPr/>
          <p:nvPr/>
        </p:nvSpPr>
        <p:spPr>
          <a:xfrm>
            <a:off x="658368" y="1069848"/>
            <a:ext cx="1828800" cy="41148"/>
          </a:xfrm>
          <a:prstGeom prst="rect">
            <a:avLst/>
          </a:prstGeom>
          <a:solidFill>
            <a:srgbClr val="A27B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10789920" cy="4892040"/>
          </a:xfrm>
          <a:prstGeom prst="rect">
            <a:avLst/>
          </a:prstGeom>
          <a:noFill/>
        </p:spPr>
        <p:txBody>
          <a:bodyPr wrap="square">
            <a:spAutoFit/>
          </a:bodyPr>
          <a:lstStyle/>
          <a:p>
            <a:pPr>
              <a:spcAft>
                <a:spcPts val="700"/>
              </a:spcAft>
              <a:defRPr sz="2000">
                <a:solidFill>
                  <a:srgbClr val="23282D"/>
                </a:solidFill>
                <a:latin typeface="Arial"/>
              </a:defRPr>
            </a:pPr>
            <a:r>
              <a:t>Standing is not passive resignation.</a:t>
            </a:r>
          </a:p>
          <a:p>
            <a:pPr>
              <a:spcAft>
                <a:spcPts val="700"/>
              </a:spcAft>
              <a:defRPr sz="2000">
                <a:solidFill>
                  <a:srgbClr val="23282D"/>
                </a:solidFill>
                <a:latin typeface="Arial"/>
              </a:defRPr>
            </a:pPr>
            <a:r>
              <a:t>Standing is not attacking evil in personal strength.</a:t>
            </a:r>
          </a:p>
          <a:p>
            <a:pPr>
              <a:spcAft>
                <a:spcPts val="700"/>
              </a:spcAft>
              <a:defRPr sz="2000">
                <a:solidFill>
                  <a:srgbClr val="23282D"/>
                </a:solidFill>
                <a:latin typeface="Arial"/>
              </a:defRPr>
            </a:pPr>
            <a:r>
              <a:t>Standing is not confidence in one's own spiritual maturity.</a:t>
            </a:r>
          </a:p>
          <a:p>
            <a:pPr>
              <a:spcAft>
                <a:spcPts val="700"/>
              </a:spcAft>
              <a:defRPr sz="2000">
                <a:solidFill>
                  <a:srgbClr val="23282D"/>
                </a:solidFill>
                <a:latin typeface="Arial"/>
              </a:defRPr>
            </a:pPr>
            <a:r>
              <a:t>Standing is active dependence upon the Lord.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