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8229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6A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4:6–10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920240"/>
            <a:ext cx="996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Submit, Resist, Draw Near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02920" y="2852928"/>
            <a:ext cx="2971800" cy="0"/>
          </a:xfrm>
          <a:prstGeom prst="line">
            <a:avLst/>
          </a:prstGeom>
          <a:noFill/>
          <a:ln w="25400">
            <a:solidFill>
              <a:srgbClr val="D6A54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3154680"/>
            <a:ext cx="740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5C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Adult Bible Study · Detailed PowerPoint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0" y="59893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D6A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Spiritual Battle Series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This lesson is an in-depth exegetical companion to the Week 4 Teaching Notes and Student Notes on James 4:6–10.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Two words anchor the deep dive: ὑποτάσσω, “submit,” and δίψυχος, “double-minded” — a term James may have coined.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 third word, ἀνθίστημι, “resist,” also receives attention here as the third occurrence of a verb this study has now traced through three different New Testament authors.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James writes to a community fractured by “wars and fights” rooted in unmet desire (4:1–5).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Continued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Verses 6–10 pivot from diagnosis to prescription: a rapid sequence of ten imperatives, all flowing from a single quoted line of Scripture.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James 4:1–5 diagnoses the cause of conflict in the community: desires that war within, envy, and “friendship with the world,” which James calls outright “enmity with God” (v. 4).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Verse 6 turns the corner: “But He gives more grace,” quoting Proverbs 3:34, and everything from verse 7 through verse 10 unpacks what receiving that grace looks like in practice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 rapid sequence of imperatives with almost no connecting explanation between them.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 Continued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This lesson works through that sequence in order, then steps back to the citation from Proverbs that grounds the whole passage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 citation, remarkably, that Peter will independently reach for as well, in the passage this study takes up next.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Flow of James 4:6–10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31240" y="16459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D6A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2680" y="17739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grace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508096" y="2121408"/>
            <a:ext cx="182880" cy="0"/>
          </a:xfrm>
          <a:prstGeom prst="line">
            <a:avLst/>
          </a:prstGeom>
          <a:noFill/>
          <a:ln w="12700">
            <a:solidFill>
              <a:srgbClr val="C5CED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727552" y="16459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3D7BC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18992" y="17739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Submit to God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004408" y="2121408"/>
            <a:ext cx="182880" cy="0"/>
          </a:xfrm>
          <a:prstGeom prst="line">
            <a:avLst/>
          </a:prstGeom>
          <a:noFill/>
          <a:ln w="12700">
            <a:solidFill>
              <a:srgbClr val="C5CEDB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223864" y="16459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D6A5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15304" y="17739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 the devil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500720" y="2121408"/>
            <a:ext cx="182880" cy="0"/>
          </a:xfrm>
          <a:prstGeom prst="line">
            <a:avLst/>
          </a:prstGeom>
          <a:noFill/>
          <a:ln w="12700">
            <a:solidFill>
              <a:srgbClr val="C5CEDB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720176" y="16459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3D7BC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11616" y="17739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near to God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479396" y="32461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3D7BC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70836" y="33741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Cleanse hands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4756252" y="3721608"/>
            <a:ext cx="182880" cy="0"/>
          </a:xfrm>
          <a:prstGeom prst="line">
            <a:avLst/>
          </a:prstGeom>
          <a:noFill/>
          <a:ln w="12700">
            <a:solidFill>
              <a:srgbClr val="C5CEDB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4975708" y="32461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D6A5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67148" y="33741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Purify hearts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7252564" y="3721608"/>
            <a:ext cx="182880" cy="0"/>
          </a:xfrm>
          <a:prstGeom prst="line">
            <a:avLst/>
          </a:prstGeom>
          <a:noFill/>
          <a:ln w="12700">
            <a:solidFill>
              <a:srgbClr val="C5CEDB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472020" y="3246120"/>
            <a:ext cx="2240280" cy="960120"/>
          </a:xfrm>
          <a:prstGeom prst="roundRect">
            <a:avLst>
              <a:gd name="adj" fmla="val 13333"/>
            </a:avLst>
          </a:prstGeom>
          <a:solidFill>
            <a:srgbClr val="14243D"/>
          </a:solidFill>
          <a:ln w="13970">
            <a:solidFill>
              <a:srgbClr val="3D7BC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63460" y="3374136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Humble yourselves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143000" y="4800600"/>
            <a:ext cx="99212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passage builds its teaching through repeated movements rather than disconnected ideas.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Opening Questions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tried to “resist” a bad habit or temptation through sheer determination alone, without addressing anything else in your life first? How did it go?
</a:t>
            </a:r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the word “humility” bring to mind — is it a word you associate with strength or with weakness?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Text: James 4:6–10 (1)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024128"/>
            <a:ext cx="10835640" cy="4892040"/>
          </a:xfrm>
          <a:prstGeom prst="roundRect">
            <a:avLst>
              <a:gd name="adj" fmla="val 3364"/>
            </a:avLst>
          </a:prstGeom>
          <a:solidFill>
            <a:srgbClr val="14243D"/>
          </a:solidFill>
          <a:ln w="12700">
            <a:solidFill>
              <a:srgbClr val="2438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325880"/>
            <a:ext cx="10287000" cy="4343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4:6–10 “But He gives more grace.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He says: ‘God resists the proud, But gives grace to the humble.’ Therefore submit to God.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 the devil and he will flee from you. Draw near to God and He will draw near to you.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Text: James 4:6–10 (2)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024128"/>
            <a:ext cx="10835640" cy="4892040"/>
          </a:xfrm>
          <a:prstGeom prst="roundRect">
            <a:avLst>
              <a:gd name="adj" fmla="val 3364"/>
            </a:avLst>
          </a:prstGeom>
          <a:solidFill>
            <a:srgbClr val="14243D"/>
          </a:solidFill>
          <a:ln w="12700">
            <a:solidFill>
              <a:srgbClr val="2438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325880"/>
            <a:ext cx="10287000" cy="4343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Cleanse your hands, you sinners; and purify your hearts, you double-minded. Lament and mourn and weep!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your laughter be turned to mourning and your joy to gloom.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Humble yourselves in the sight of the Lord, and He will lift you up.”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 Idea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051560"/>
            <a:ext cx="10835640" cy="1508760"/>
          </a:xfrm>
          <a:prstGeom prst="roundRect">
            <a:avLst>
              <a:gd name="adj" fmla="val 9091"/>
            </a:avLst>
          </a:prstGeom>
          <a:solidFill>
            <a:srgbClr val="14243D"/>
          </a:solidFill>
          <a:ln w="15875">
            <a:solidFill>
              <a:srgbClr val="D6A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234440"/>
            <a:ext cx="1028700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compresses the whole pattern of this study into five verses, adding Scripture's most familiar promise on resisting the devil and insisting that submission to God must come first.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Literary Context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James 4:1–5 traces communal conflict back to unmet desire and “friendship with the world” — a strong charge, equating worldly affection with “enmity with God” (v. 4).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Verse 6 turns on a single word, δέ (“but”): despite that indictment, “He gives more grace.” The ten imperatives of verses 7–10 are the shape that receiving this grace takes — not a way of earning it.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Study: ὑποτάσσω — “Submit”: Lexical Meaning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ὑποτάσσω (Strong's #G5293): a military-flavored compound of ὑπό (“under”) and τάσσω (“to arrange, order”) — “to rank oneself under, to submit to an authority.”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The same verb describes wives submitting to husbands (Ephesians 5:22), citizens to governing authority (Romans 13:1), and — closest to this passage — younger believers to elders (1 Peter 5:5, the opening of last week's text).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Here, for the only time in these parallel uses, the object is God Himself.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Study: ὑποτάσσω — “Submit”: Grammatical and Theological Observations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The imperative is aorist — a decisive act of self-positioning commanded once, rather than a gradually achieved state.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The order of verse 7 is fixed, not incidental: “submit to God” stands before “resist the devil.” Resistance offered without prior submission is unaided willpower, and willpower alone does not hold.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Study: ἀνθίστημι — “Resist” (Third Occurrence in This Study)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ἀνθίστημι (Strong's #G436) has now appeared in three different New Testament letters within this five-week study: Ephesians 6:13, here, and — in the last lesson — 1 Peter 5:9.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James alone adds an explicit result clause: “and he will flee from you” (φεύξεται, from φεύγω, a real and decisive retreat).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Barnes comments that Satan operates “by art, cunning, deception, and threatenings… rather than true courage; and when opposed manfully, he flies.”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Study: δίψυχος — “Double-Minded”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δίψυχος (Strong's #G1374): a compound of δίς (“twice”) and ψυχή (“soul”) — “two-souled,” a heart divided between two loyalties.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The word occurs only twice in the entire New Testament, both times in James (1:8 and 4:8), and is not clearly attested in Greek literature before him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lexicographers take this as James's own coinage, though this is worth confirming against a fuller concordance search before stating with certainty.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Study: δίψυχος — “Double-Minded” Continued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James 1:8 already used this word for the doubter who asks God for wisdom yet remains “unstable in all his ways.” Here in 4:8 it names the same divided condition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loyalty to God and love of “the world” (v. 4)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as an ordinary, correctable condition, not a rare or dramatic one.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 8 and the Movement from Outward to Inward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“Cleanse your hands” addresses outward conduct; “purify your hearts” addresses inward disposition — sinners and the double-minded, addressed in that order.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Barnes notes that purifying the heart requires “deeper work,” since “if the heart is wrong, nothing can be right.”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 6 and the Proverbs Citation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James 4:6 quotes Proverbs 3:34 directly, introduced with the formula “therefore He says” (διὸ λέγει) — one of the clearer explicit Old Testament citations in the letter.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The identical line will ground 1 Peter 5:5 as well, in the passage this study takes up next — two apostolic authors, writing to different audiences, independently anchoring similar exhortations in the same Old Testament text.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 Questions 1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might resisting the devil without first submitting to God be doomed to fail, even if sincere?
</a:t>
            </a:r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second passage in this study using the word “resist” (also Ephesians 6:13, and once more next week in 1 Peter 5:9). What significance do you see in three biblical authors independently reaching for the same word?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 Questions 2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promises the devil “will flee” from genuine resistance. Does that match your own experience, or does it raise questions for you?
</a:t>
            </a:r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you think James moves from “cleanse your hands” (outward) to “purify your hearts” (inward) rather than the other way around?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 Questions 3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“God resists the proud but gives grace to the humble” is quoted from Proverbs 3:34. What does it tell you that this principle shows up across both Testaments?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Questions 1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places “submit to God” before “resist the devil” in the same verse (v. 7). Grammatically and logically, why might the order be fixed rather than interchangeable?
</a:t>
            </a:r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δίψυχος (“double-minded”) appears only in James (1:8; 4:8) among New Testament writings. What might it mean that James may have coined or popularized this term rather than borrowing an existing word?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Questions 2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4:6 and 1 Peter 5:5 both quote the identical line from Proverbs 3:34. What significance do you see in two different apostolic authors independently grounding similar passages in the same Old Testament text?
</a:t>
            </a:r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the promise attached to resisting the devil here (“he will flee from you”) with the absence of any such explicit promise in Ephesians 6:11–13. Does Ephesians assume this promise, or is James adding something new?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Questions 3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914400"/>
            <a:ext cx="10881360" cy="5257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0C6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pPr indent="0" marL="0">
              <a:buNone/>
            </a:pPr>
            <a:r>
              <a:rPr lang="en-US" sz="2000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Verses 8–10 move through a sequence of cleanse, purify, lament, mourn, weep, and humble. Why might James pile up so many near-synonymous commands rather than stating the point once?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Evaluation Question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051560"/>
            <a:ext cx="10835640" cy="1508760"/>
          </a:xfrm>
          <a:prstGeom prst="roundRect">
            <a:avLst>
              <a:gd name="adj" fmla="val 9091"/>
            </a:avLst>
          </a:prstGeom>
          <a:solidFill>
            <a:srgbClr val="14243D"/>
          </a:solidFill>
          <a:ln w="15875">
            <a:solidFill>
              <a:srgbClr val="D6A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234440"/>
            <a:ext cx="1028700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in your life are you currently trying to “resist” something without having first, genuinely, “submitted” that same area to God? Name the area specifically, and describe what actual submission — not just resistance — would look like there this week.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Worldview-Impact Question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051560"/>
            <a:ext cx="10835640" cy="1508760"/>
          </a:xfrm>
          <a:prstGeom prst="roundRect">
            <a:avLst>
              <a:gd name="adj" fmla="val 9091"/>
            </a:avLst>
          </a:prstGeom>
          <a:solidFill>
            <a:srgbClr val="14243D"/>
          </a:solidFill>
          <a:ln w="15875">
            <a:solidFill>
              <a:srgbClr val="D6A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234440"/>
            <a:ext cx="1028700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six commands here — submit, resist, draw near, cleanse, mourn, humble — which do you most need to obey today, not at some more convenient future point?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D6A5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End-of-Class Summary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658368"/>
            <a:ext cx="10972800" cy="0"/>
          </a:xfrm>
          <a:prstGeom prst="line">
            <a:avLst/>
          </a:prstGeom>
          <a:noFill/>
          <a:ln w="12700">
            <a:solidFill>
              <a:srgbClr val="41516D">
                <a:alpha val="8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051560"/>
            <a:ext cx="10835640" cy="1508760"/>
          </a:xfrm>
          <a:prstGeom prst="roundRect">
            <a:avLst>
              <a:gd name="adj" fmla="val 9091"/>
            </a:avLst>
          </a:prstGeom>
          <a:solidFill>
            <a:srgbClr val="14243D"/>
          </a:solidFill>
          <a:ln w="15875">
            <a:solidFill>
              <a:srgbClr val="D6A54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234440"/>
            <a:ext cx="1028700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F0F4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 James compressed the whole shape of spiritual battle into five short verses: submission before resistance, a real promise attached to resisting the devil, and humility as the posture that precedes God's lifting up. Next week Peter will add one more piece — the connection between humility and the kind of resistance that actually holds, closing on the very word that opened this whole study.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OpenAI</dc:creator>
  <cp:lastModifiedBy>OpenAI</cp:lastModifiedBy>
  <cp:revision>1</cp:revision>
  <dcterms:created xsi:type="dcterms:W3CDTF">2026-09-07T00:38:09Z</dcterms:created>
  <dcterms:modified xsi:type="dcterms:W3CDTF">2026-09-07T00:38:09Z</dcterms:modified>
</cp:coreProperties>
</file>