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502920" y="822960"/>
            <a:ext cx="2743200" cy="320040"/>
          </a:xfrm>
          <a:prstGeom prst="rect">
            <a:avLst/>
          </a:prstGeom>
          <a:noFill/>
          <a:ln/>
        </p:spPr>
        <p:txBody>
          <a:bodyPr wrap="square" lIns="0" tIns="0" rIns="0" bIns="0" rtlCol="0" anchor="ctr"/>
          <a:lstStyle/>
          <a:p>
            <a:pPr indent="0" marL="0">
              <a:buNone/>
            </a:pPr>
            <a:r>
              <a:rPr lang="en-US" sz="2000" b="1" dirty="0">
                <a:solidFill>
                  <a:srgbClr val="D6A545"/>
                </a:solidFill>
                <a:latin typeface="Arial" pitchFamily="34" charset="0"/>
                <a:ea typeface="Arial" pitchFamily="34" charset="-122"/>
                <a:cs typeface="Arial" pitchFamily="34" charset="-120"/>
              </a:rPr>
              <a:t>Class 2</a:t>
            </a:r>
            <a:endParaRPr lang="en-US" sz="2000" dirty="0"/>
          </a:p>
        </p:txBody>
      </p:sp>
      <p:sp>
        <p:nvSpPr>
          <p:cNvPr id="4" name="Text 2"/>
          <p:cNvSpPr/>
          <p:nvPr/>
        </p:nvSpPr>
        <p:spPr>
          <a:xfrm>
            <a:off x="502920" y="1325880"/>
            <a:ext cx="7772400" cy="457200"/>
          </a:xfrm>
          <a:prstGeom prst="rect">
            <a:avLst/>
          </a:prstGeom>
          <a:noFill/>
          <a:ln/>
        </p:spPr>
        <p:txBody>
          <a:bodyPr wrap="square" lIns="0" tIns="0" rIns="0" bIns="0" rtlCol="0" anchor="ctr"/>
          <a:lstStyle/>
          <a:p>
            <a:pPr indent="0" marL="0">
              <a:buNone/>
            </a:pPr>
            <a:r>
              <a:rPr lang="en-US" sz="2400" b="1" dirty="0">
                <a:solidFill>
                  <a:srgbClr val="F0F4FA"/>
                </a:solidFill>
                <a:latin typeface="Arial" pitchFamily="34" charset="0"/>
                <a:ea typeface="Arial" pitchFamily="34" charset="-122"/>
                <a:cs typeface="Arial" pitchFamily="34" charset="-120"/>
              </a:rPr>
              <a:t>Ephesians 6:14–20</a:t>
            </a:r>
            <a:endParaRPr lang="en-US" sz="2400" dirty="0"/>
          </a:p>
        </p:txBody>
      </p:sp>
      <p:sp>
        <p:nvSpPr>
          <p:cNvPr id="5" name="Text 3"/>
          <p:cNvSpPr/>
          <p:nvPr/>
        </p:nvSpPr>
        <p:spPr>
          <a:xfrm>
            <a:off x="502920" y="1920240"/>
            <a:ext cx="9966960" cy="594360"/>
          </a:xfrm>
          <a:prstGeom prst="rect">
            <a:avLst/>
          </a:prstGeom>
          <a:noFill/>
          <a:ln/>
        </p:spPr>
        <p:txBody>
          <a:bodyPr wrap="square" lIns="0" tIns="0" rIns="0" bIns="0" rtlCol="0" anchor="ctr">
            <a:normAutofit/>
          </a:bodyPr>
          <a:lstStyle/>
          <a:p>
            <a:pPr indent="0" marL="0">
              <a:buNone/>
            </a:pPr>
            <a:r>
              <a:rPr lang="en-US" sz="2400" dirty="0">
                <a:solidFill>
                  <a:srgbClr val="F0F4FA"/>
                </a:solidFill>
                <a:latin typeface="Arial" pitchFamily="34" charset="0"/>
                <a:ea typeface="Arial" pitchFamily="34" charset="-122"/>
                <a:cs typeface="Arial" pitchFamily="34" charset="-120"/>
              </a:rPr>
              <a:t>The Armor, Piece by Piece</a:t>
            </a:r>
            <a:endParaRPr lang="en-US" sz="2400" dirty="0"/>
          </a:p>
        </p:txBody>
      </p:sp>
      <p:sp>
        <p:nvSpPr>
          <p:cNvPr id="6" name="Shape 4"/>
          <p:cNvSpPr/>
          <p:nvPr/>
        </p:nvSpPr>
        <p:spPr>
          <a:xfrm>
            <a:off x="502920" y="2852928"/>
            <a:ext cx="2971800" cy="0"/>
          </a:xfrm>
          <a:prstGeom prst="line">
            <a:avLst/>
          </a:prstGeom>
          <a:noFill/>
          <a:ln w="25400">
            <a:solidFill>
              <a:srgbClr val="D6A545"/>
            </a:solidFill>
            <a:prstDash val="solid"/>
          </a:ln>
        </p:spPr>
      </p:sp>
      <p:sp>
        <p:nvSpPr>
          <p:cNvPr id="7" name="Text 5"/>
          <p:cNvSpPr/>
          <p:nvPr/>
        </p:nvSpPr>
        <p:spPr>
          <a:xfrm>
            <a:off x="502920" y="3154680"/>
            <a:ext cx="7406640" cy="365760"/>
          </a:xfrm>
          <a:prstGeom prst="rect">
            <a:avLst/>
          </a:prstGeom>
          <a:noFill/>
          <a:ln/>
        </p:spPr>
        <p:txBody>
          <a:bodyPr wrap="square" lIns="0" tIns="0" rIns="0" bIns="0" rtlCol="0" anchor="ctr"/>
          <a:lstStyle/>
          <a:p>
            <a:pPr indent="0" marL="0">
              <a:buNone/>
            </a:pPr>
            <a:r>
              <a:rPr lang="en-US" sz="2000" dirty="0">
                <a:solidFill>
                  <a:srgbClr val="C5CEDB"/>
                </a:solidFill>
                <a:latin typeface="Arial" pitchFamily="34" charset="0"/>
                <a:ea typeface="Arial" pitchFamily="34" charset="-122"/>
                <a:cs typeface="Arial" pitchFamily="34" charset="-120"/>
              </a:rPr>
              <a:t>Adult Bible Study · Detailed PowerPoint</a:t>
            </a:r>
            <a:endParaRPr lang="en-US" sz="2000" dirty="0"/>
          </a:p>
        </p:txBody>
      </p:sp>
      <p:sp>
        <p:nvSpPr>
          <p:cNvPr id="8" name="Text 6"/>
          <p:cNvSpPr/>
          <p:nvPr/>
        </p:nvSpPr>
        <p:spPr>
          <a:xfrm>
            <a:off x="8686800" y="5989320"/>
            <a:ext cx="2926080" cy="320040"/>
          </a:xfrm>
          <a:prstGeom prst="rect">
            <a:avLst/>
          </a:prstGeom>
          <a:noFill/>
          <a:ln/>
        </p:spPr>
        <p:txBody>
          <a:bodyPr wrap="square" lIns="0" tIns="0" rIns="0" bIns="0" rtlCol="0" anchor="ctr"/>
          <a:lstStyle/>
          <a:p>
            <a:pPr algn="r" indent="0" marL="0">
              <a:buNone/>
            </a:pPr>
            <a:r>
              <a:rPr lang="en-US" sz="2000" b="1" dirty="0">
                <a:solidFill>
                  <a:srgbClr val="D6A545"/>
                </a:solidFill>
                <a:latin typeface="Arial" pitchFamily="34" charset="0"/>
                <a:ea typeface="Arial" pitchFamily="34" charset="-122"/>
                <a:cs typeface="Arial" pitchFamily="34" charset="-120"/>
              </a:rPr>
              <a:t>Spiritual Battle Series</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Introduction</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This lesson is an in-depth exegetical companion to the Week 2 Teaching Notes and Student Notes on Ephesians 6:14–20, where Paul finally names the pieces of armor introduced in verses 10–13.</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This passage carries more discrete items than any other in the five-week study — six pieces of armor plus a sustained call to prayer — so this lesson gives each one its own word study rather than selecting just one or two.</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Introduction Continued</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A thread from last week's lesson continues here: the verb ἐνδύω, “put on,” already traced through Paul's letters as the same action used for putting on Christ, the new man, and now armor.</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This week adds a second thread, less often noticed: nearly every piece of armor Paul names has already appeared, worn by God Himself, in the prophecy of Isaiah.</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Overview</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Verse 14's command, “Stand therefore,” picks up the same verb studied at length last week (ἵστημι) and now governs a chain of participles describing the armor already in place: girded, having put on, having shod.</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Partway through the list the grammar shifts to fresh imperatives — take, receive — for the helmet and sword.</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The list closes not with an eighth weapon but with a sustained exhortation to prayer (vv. 18–20), including a personal request from Paul for his own boldness, though he is writing from prison.</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Overview Continued</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This lesson works through each piece in the order Paul gives it, then closes with the passage's real point of arrival: prayer, not equipment, as what finally makes the armor usable.</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The Flow of Ephesians 6:14–20</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Shape 3"/>
          <p:cNvSpPr/>
          <p:nvPr/>
        </p:nvSpPr>
        <p:spPr>
          <a:xfrm>
            <a:off x="1231240" y="1645920"/>
            <a:ext cx="2240280" cy="960120"/>
          </a:xfrm>
          <a:prstGeom prst="roundRect">
            <a:avLst>
              <a:gd name="adj" fmla="val 13333"/>
            </a:avLst>
          </a:prstGeom>
          <a:solidFill>
            <a:srgbClr val="14243D"/>
          </a:solidFill>
          <a:ln w="13970">
            <a:solidFill>
              <a:srgbClr val="D6A545"/>
            </a:solidFill>
            <a:prstDash val="solid"/>
          </a:ln>
        </p:spPr>
      </p:sp>
      <p:sp>
        <p:nvSpPr>
          <p:cNvPr id="6" name="Text 4"/>
          <p:cNvSpPr/>
          <p:nvPr/>
        </p:nvSpPr>
        <p:spPr>
          <a:xfrm>
            <a:off x="1322680" y="1773936"/>
            <a:ext cx="2057400" cy="713232"/>
          </a:xfrm>
          <a:prstGeom prst="rect">
            <a:avLst/>
          </a:prstGeom>
          <a:noFill/>
          <a:ln/>
        </p:spPr>
        <p:txBody>
          <a:bodyPr wrap="square" lIns="254" tIns="254" rIns="254" bIns="254" rtlCol="0" anchor="ctr"/>
          <a:lstStyle/>
          <a:p>
            <a:pPr algn="ctr" indent="0" marL="0">
              <a:buNone/>
            </a:pPr>
            <a:r>
              <a:rPr lang="en-US" sz="2000" b="1" dirty="0">
                <a:solidFill>
                  <a:srgbClr val="F0F4FA"/>
                </a:solidFill>
                <a:latin typeface="Arial" pitchFamily="34" charset="0"/>
                <a:ea typeface="Arial" pitchFamily="34" charset="-122"/>
                <a:cs typeface="Arial" pitchFamily="34" charset="-120"/>
              </a:rPr>
              <a:t>Stand therefore</a:t>
            </a:r>
            <a:endParaRPr lang="en-US" sz="2000" dirty="0"/>
          </a:p>
        </p:txBody>
      </p:sp>
      <p:sp>
        <p:nvSpPr>
          <p:cNvPr id="7" name="Shape 5"/>
          <p:cNvSpPr/>
          <p:nvPr/>
        </p:nvSpPr>
        <p:spPr>
          <a:xfrm>
            <a:off x="3508096" y="2121408"/>
            <a:ext cx="182880" cy="0"/>
          </a:xfrm>
          <a:prstGeom prst="line">
            <a:avLst/>
          </a:prstGeom>
          <a:noFill/>
          <a:ln w="12700">
            <a:solidFill>
              <a:srgbClr val="C5CEDB"/>
            </a:solidFill>
            <a:prstDash val="solid"/>
            <a:tailEnd type="triangle"/>
          </a:ln>
        </p:spPr>
      </p:sp>
      <p:sp>
        <p:nvSpPr>
          <p:cNvPr id="8" name="Shape 6"/>
          <p:cNvSpPr/>
          <p:nvPr/>
        </p:nvSpPr>
        <p:spPr>
          <a:xfrm>
            <a:off x="3727552" y="1645920"/>
            <a:ext cx="2240280" cy="960120"/>
          </a:xfrm>
          <a:prstGeom prst="roundRect">
            <a:avLst>
              <a:gd name="adj" fmla="val 13333"/>
            </a:avLst>
          </a:prstGeom>
          <a:solidFill>
            <a:srgbClr val="14243D"/>
          </a:solidFill>
          <a:ln w="13970">
            <a:solidFill>
              <a:srgbClr val="3D7BC0"/>
            </a:solidFill>
            <a:prstDash val="solid"/>
          </a:ln>
        </p:spPr>
      </p:sp>
      <p:sp>
        <p:nvSpPr>
          <p:cNvPr id="9" name="Text 7"/>
          <p:cNvSpPr/>
          <p:nvPr/>
        </p:nvSpPr>
        <p:spPr>
          <a:xfrm>
            <a:off x="3818992" y="1773936"/>
            <a:ext cx="2057400" cy="713232"/>
          </a:xfrm>
          <a:prstGeom prst="rect">
            <a:avLst/>
          </a:prstGeom>
          <a:noFill/>
          <a:ln/>
        </p:spPr>
        <p:txBody>
          <a:bodyPr wrap="square" lIns="254" tIns="254" rIns="254" bIns="254" rtlCol="0" anchor="ctr"/>
          <a:lstStyle/>
          <a:p>
            <a:pPr algn="ctr" indent="0" marL="0">
              <a:buNone/>
            </a:pPr>
            <a:r>
              <a:rPr lang="en-US" sz="2000" b="1" dirty="0">
                <a:solidFill>
                  <a:srgbClr val="F0F4FA"/>
                </a:solidFill>
                <a:latin typeface="Arial" pitchFamily="34" charset="0"/>
                <a:ea typeface="Arial" pitchFamily="34" charset="-122"/>
                <a:cs typeface="Arial" pitchFamily="34" charset="-120"/>
              </a:rPr>
              <a:t>Girded with truth</a:t>
            </a:r>
            <a:endParaRPr lang="en-US" sz="2000" dirty="0"/>
          </a:p>
        </p:txBody>
      </p:sp>
      <p:sp>
        <p:nvSpPr>
          <p:cNvPr id="10" name="Shape 8"/>
          <p:cNvSpPr/>
          <p:nvPr/>
        </p:nvSpPr>
        <p:spPr>
          <a:xfrm>
            <a:off x="6004408" y="2121408"/>
            <a:ext cx="182880" cy="0"/>
          </a:xfrm>
          <a:prstGeom prst="line">
            <a:avLst/>
          </a:prstGeom>
          <a:noFill/>
          <a:ln w="12700">
            <a:solidFill>
              <a:srgbClr val="C5CEDB"/>
            </a:solidFill>
            <a:prstDash val="solid"/>
            <a:tailEnd type="triangle"/>
          </a:ln>
        </p:spPr>
      </p:sp>
      <p:sp>
        <p:nvSpPr>
          <p:cNvPr id="11" name="Shape 9"/>
          <p:cNvSpPr/>
          <p:nvPr/>
        </p:nvSpPr>
        <p:spPr>
          <a:xfrm>
            <a:off x="6223864" y="1645920"/>
            <a:ext cx="2240280" cy="960120"/>
          </a:xfrm>
          <a:prstGeom prst="roundRect">
            <a:avLst>
              <a:gd name="adj" fmla="val 13333"/>
            </a:avLst>
          </a:prstGeom>
          <a:solidFill>
            <a:srgbClr val="14243D"/>
          </a:solidFill>
          <a:ln w="13970">
            <a:solidFill>
              <a:srgbClr val="D6A545"/>
            </a:solidFill>
            <a:prstDash val="solid"/>
          </a:ln>
        </p:spPr>
      </p:sp>
      <p:sp>
        <p:nvSpPr>
          <p:cNvPr id="12" name="Text 10"/>
          <p:cNvSpPr/>
          <p:nvPr/>
        </p:nvSpPr>
        <p:spPr>
          <a:xfrm>
            <a:off x="6315304" y="1773936"/>
            <a:ext cx="2057400" cy="713232"/>
          </a:xfrm>
          <a:prstGeom prst="rect">
            <a:avLst/>
          </a:prstGeom>
          <a:noFill/>
          <a:ln/>
        </p:spPr>
        <p:txBody>
          <a:bodyPr wrap="square" lIns="254" tIns="254" rIns="254" bIns="254" rtlCol="0" anchor="ctr"/>
          <a:lstStyle/>
          <a:p>
            <a:pPr algn="ctr" indent="0" marL="0">
              <a:buNone/>
            </a:pPr>
            <a:r>
              <a:rPr lang="en-US" sz="2000" b="1" dirty="0">
                <a:solidFill>
                  <a:srgbClr val="F0F4FA"/>
                </a:solidFill>
                <a:latin typeface="Arial" pitchFamily="34" charset="0"/>
                <a:ea typeface="Arial" pitchFamily="34" charset="-122"/>
                <a:cs typeface="Arial" pitchFamily="34" charset="-120"/>
              </a:rPr>
              <a:t>Breastplate of righteousness</a:t>
            </a:r>
            <a:endParaRPr lang="en-US" sz="2000" dirty="0"/>
          </a:p>
        </p:txBody>
      </p:sp>
      <p:sp>
        <p:nvSpPr>
          <p:cNvPr id="13" name="Shape 11"/>
          <p:cNvSpPr/>
          <p:nvPr/>
        </p:nvSpPr>
        <p:spPr>
          <a:xfrm>
            <a:off x="8500720" y="2121408"/>
            <a:ext cx="182880" cy="0"/>
          </a:xfrm>
          <a:prstGeom prst="line">
            <a:avLst/>
          </a:prstGeom>
          <a:noFill/>
          <a:ln w="12700">
            <a:solidFill>
              <a:srgbClr val="C5CEDB"/>
            </a:solidFill>
            <a:prstDash val="solid"/>
            <a:tailEnd type="triangle"/>
          </a:ln>
        </p:spPr>
      </p:sp>
      <p:sp>
        <p:nvSpPr>
          <p:cNvPr id="14" name="Shape 12"/>
          <p:cNvSpPr/>
          <p:nvPr/>
        </p:nvSpPr>
        <p:spPr>
          <a:xfrm>
            <a:off x="8720176" y="1645920"/>
            <a:ext cx="2240280" cy="960120"/>
          </a:xfrm>
          <a:prstGeom prst="roundRect">
            <a:avLst>
              <a:gd name="adj" fmla="val 13333"/>
            </a:avLst>
          </a:prstGeom>
          <a:solidFill>
            <a:srgbClr val="14243D"/>
          </a:solidFill>
          <a:ln w="13970">
            <a:solidFill>
              <a:srgbClr val="3D7BC0"/>
            </a:solidFill>
            <a:prstDash val="solid"/>
          </a:ln>
        </p:spPr>
      </p:sp>
      <p:sp>
        <p:nvSpPr>
          <p:cNvPr id="15" name="Text 13"/>
          <p:cNvSpPr/>
          <p:nvPr/>
        </p:nvSpPr>
        <p:spPr>
          <a:xfrm>
            <a:off x="8811616" y="1773936"/>
            <a:ext cx="2057400" cy="713232"/>
          </a:xfrm>
          <a:prstGeom prst="rect">
            <a:avLst/>
          </a:prstGeom>
          <a:noFill/>
          <a:ln/>
        </p:spPr>
        <p:txBody>
          <a:bodyPr wrap="square" lIns="254" tIns="254" rIns="254" bIns="254" rtlCol="0" anchor="ctr"/>
          <a:lstStyle/>
          <a:p>
            <a:pPr algn="ctr" indent="0" marL="0">
              <a:buNone/>
            </a:pPr>
            <a:r>
              <a:rPr lang="en-US" sz="2000" b="1" dirty="0">
                <a:solidFill>
                  <a:srgbClr val="F0F4FA"/>
                </a:solidFill>
                <a:latin typeface="Arial" pitchFamily="34" charset="0"/>
                <a:ea typeface="Arial" pitchFamily="34" charset="-122"/>
                <a:cs typeface="Arial" pitchFamily="34" charset="-120"/>
              </a:rPr>
              <a:t>Feet shod with gospel peace</a:t>
            </a:r>
            <a:endParaRPr lang="en-US" sz="2000" dirty="0"/>
          </a:p>
        </p:txBody>
      </p:sp>
      <p:sp>
        <p:nvSpPr>
          <p:cNvPr id="16" name="Shape 14"/>
          <p:cNvSpPr/>
          <p:nvPr/>
        </p:nvSpPr>
        <p:spPr>
          <a:xfrm>
            <a:off x="2479396" y="3246120"/>
            <a:ext cx="2240280" cy="960120"/>
          </a:xfrm>
          <a:prstGeom prst="roundRect">
            <a:avLst>
              <a:gd name="adj" fmla="val 13333"/>
            </a:avLst>
          </a:prstGeom>
          <a:solidFill>
            <a:srgbClr val="14243D"/>
          </a:solidFill>
          <a:ln w="13970">
            <a:solidFill>
              <a:srgbClr val="3D7BC0"/>
            </a:solidFill>
            <a:prstDash val="solid"/>
          </a:ln>
        </p:spPr>
      </p:sp>
      <p:sp>
        <p:nvSpPr>
          <p:cNvPr id="17" name="Text 15"/>
          <p:cNvSpPr/>
          <p:nvPr/>
        </p:nvSpPr>
        <p:spPr>
          <a:xfrm>
            <a:off x="2570836" y="3374136"/>
            <a:ext cx="2057400" cy="713232"/>
          </a:xfrm>
          <a:prstGeom prst="rect">
            <a:avLst/>
          </a:prstGeom>
          <a:noFill/>
          <a:ln/>
        </p:spPr>
        <p:txBody>
          <a:bodyPr wrap="square" lIns="254" tIns="254" rIns="254" bIns="254" rtlCol="0" anchor="ctr"/>
          <a:lstStyle/>
          <a:p>
            <a:pPr algn="ctr" indent="0" marL="0">
              <a:buNone/>
            </a:pPr>
            <a:r>
              <a:rPr lang="en-US" sz="2000" b="1" dirty="0">
                <a:solidFill>
                  <a:srgbClr val="F0F4FA"/>
                </a:solidFill>
                <a:latin typeface="Arial" pitchFamily="34" charset="0"/>
                <a:ea typeface="Arial" pitchFamily="34" charset="-122"/>
                <a:cs typeface="Arial" pitchFamily="34" charset="-120"/>
              </a:rPr>
              <a:t>Shield of faith</a:t>
            </a:r>
            <a:endParaRPr lang="en-US" sz="2000" dirty="0"/>
          </a:p>
        </p:txBody>
      </p:sp>
      <p:sp>
        <p:nvSpPr>
          <p:cNvPr id="18" name="Shape 16"/>
          <p:cNvSpPr/>
          <p:nvPr/>
        </p:nvSpPr>
        <p:spPr>
          <a:xfrm>
            <a:off x="4756252" y="3721608"/>
            <a:ext cx="182880" cy="0"/>
          </a:xfrm>
          <a:prstGeom prst="line">
            <a:avLst/>
          </a:prstGeom>
          <a:noFill/>
          <a:ln w="12700">
            <a:solidFill>
              <a:srgbClr val="C5CEDB"/>
            </a:solidFill>
            <a:prstDash val="solid"/>
            <a:tailEnd type="triangle"/>
          </a:ln>
        </p:spPr>
      </p:sp>
      <p:sp>
        <p:nvSpPr>
          <p:cNvPr id="19" name="Shape 17"/>
          <p:cNvSpPr/>
          <p:nvPr/>
        </p:nvSpPr>
        <p:spPr>
          <a:xfrm>
            <a:off x="4975708" y="3246120"/>
            <a:ext cx="2240280" cy="960120"/>
          </a:xfrm>
          <a:prstGeom prst="roundRect">
            <a:avLst>
              <a:gd name="adj" fmla="val 13333"/>
            </a:avLst>
          </a:prstGeom>
          <a:solidFill>
            <a:srgbClr val="14243D"/>
          </a:solidFill>
          <a:ln w="13970">
            <a:solidFill>
              <a:srgbClr val="D6A545"/>
            </a:solidFill>
            <a:prstDash val="solid"/>
          </a:ln>
        </p:spPr>
      </p:sp>
      <p:sp>
        <p:nvSpPr>
          <p:cNvPr id="20" name="Text 18"/>
          <p:cNvSpPr/>
          <p:nvPr/>
        </p:nvSpPr>
        <p:spPr>
          <a:xfrm>
            <a:off x="5067148" y="3374136"/>
            <a:ext cx="2057400" cy="713232"/>
          </a:xfrm>
          <a:prstGeom prst="rect">
            <a:avLst/>
          </a:prstGeom>
          <a:noFill/>
          <a:ln/>
        </p:spPr>
        <p:txBody>
          <a:bodyPr wrap="square" lIns="254" tIns="254" rIns="254" bIns="254" rtlCol="0" anchor="ctr"/>
          <a:lstStyle/>
          <a:p>
            <a:pPr algn="ctr" indent="0" marL="0">
              <a:buNone/>
            </a:pPr>
            <a:r>
              <a:rPr lang="en-US" sz="2000" b="1" dirty="0">
                <a:solidFill>
                  <a:srgbClr val="F0F4FA"/>
                </a:solidFill>
                <a:latin typeface="Arial" pitchFamily="34" charset="0"/>
                <a:ea typeface="Arial" pitchFamily="34" charset="-122"/>
                <a:cs typeface="Arial" pitchFamily="34" charset="-120"/>
              </a:rPr>
              <a:t>Helmet and sword</a:t>
            </a:r>
            <a:endParaRPr lang="en-US" sz="2000" dirty="0"/>
          </a:p>
        </p:txBody>
      </p:sp>
      <p:sp>
        <p:nvSpPr>
          <p:cNvPr id="21" name="Shape 19"/>
          <p:cNvSpPr/>
          <p:nvPr/>
        </p:nvSpPr>
        <p:spPr>
          <a:xfrm>
            <a:off x="7252564" y="3721608"/>
            <a:ext cx="182880" cy="0"/>
          </a:xfrm>
          <a:prstGeom prst="line">
            <a:avLst/>
          </a:prstGeom>
          <a:noFill/>
          <a:ln w="12700">
            <a:solidFill>
              <a:srgbClr val="C5CEDB"/>
            </a:solidFill>
            <a:prstDash val="solid"/>
            <a:tailEnd type="triangle"/>
          </a:ln>
        </p:spPr>
      </p:sp>
      <p:sp>
        <p:nvSpPr>
          <p:cNvPr id="22" name="Shape 20"/>
          <p:cNvSpPr/>
          <p:nvPr/>
        </p:nvSpPr>
        <p:spPr>
          <a:xfrm>
            <a:off x="7472020" y="3246120"/>
            <a:ext cx="2240280" cy="960120"/>
          </a:xfrm>
          <a:prstGeom prst="roundRect">
            <a:avLst>
              <a:gd name="adj" fmla="val 13333"/>
            </a:avLst>
          </a:prstGeom>
          <a:solidFill>
            <a:srgbClr val="14243D"/>
          </a:solidFill>
          <a:ln w="13970">
            <a:solidFill>
              <a:srgbClr val="3D7BC0"/>
            </a:solidFill>
            <a:prstDash val="solid"/>
          </a:ln>
        </p:spPr>
      </p:sp>
      <p:sp>
        <p:nvSpPr>
          <p:cNvPr id="23" name="Text 21"/>
          <p:cNvSpPr/>
          <p:nvPr/>
        </p:nvSpPr>
        <p:spPr>
          <a:xfrm>
            <a:off x="7563460" y="3374136"/>
            <a:ext cx="2057400" cy="713232"/>
          </a:xfrm>
          <a:prstGeom prst="rect">
            <a:avLst/>
          </a:prstGeom>
          <a:noFill/>
          <a:ln/>
        </p:spPr>
        <p:txBody>
          <a:bodyPr wrap="square" lIns="254" tIns="254" rIns="254" bIns="254" rtlCol="0" anchor="ctr"/>
          <a:lstStyle/>
          <a:p>
            <a:pPr algn="ctr" indent="0" marL="0">
              <a:buNone/>
            </a:pPr>
            <a:r>
              <a:rPr lang="en-US" sz="2000" b="1" dirty="0">
                <a:solidFill>
                  <a:srgbClr val="F0F4FA"/>
                </a:solidFill>
                <a:latin typeface="Arial" pitchFamily="34" charset="0"/>
                <a:ea typeface="Arial" pitchFamily="34" charset="-122"/>
                <a:cs typeface="Arial" pitchFamily="34" charset="-120"/>
              </a:rPr>
              <a:t>Praying always</a:t>
            </a:r>
            <a:endParaRPr lang="en-US" sz="2000" dirty="0"/>
          </a:p>
        </p:txBody>
      </p:sp>
      <p:sp>
        <p:nvSpPr>
          <p:cNvPr id="24" name="Text 22"/>
          <p:cNvSpPr/>
          <p:nvPr/>
        </p:nvSpPr>
        <p:spPr>
          <a:xfrm>
            <a:off x="1143000" y="4800600"/>
            <a:ext cx="9921240" cy="777240"/>
          </a:xfrm>
          <a:prstGeom prst="rect">
            <a:avLst/>
          </a:prstGeom>
          <a:noFill/>
          <a:ln/>
        </p:spPr>
        <p:txBody>
          <a:bodyPr wrap="square" lIns="635" tIns="635" rIns="635" bIns="635" rtlCol="0" anchor="ctr"/>
          <a:lstStyle/>
          <a:p>
            <a:pPr algn="ctr" indent="0" marL="0">
              <a:buNone/>
            </a:pPr>
            <a:r>
              <a:rPr lang="en-US" sz="2000" i="1" dirty="0">
                <a:solidFill>
                  <a:srgbClr val="F0F4FA"/>
                </a:solidFill>
                <a:latin typeface="Arial" pitchFamily="34" charset="0"/>
                <a:ea typeface="Arial" pitchFamily="34" charset="-122"/>
                <a:cs typeface="Arial" pitchFamily="34" charset="-120"/>
              </a:rPr>
              <a:t>The passage builds its teaching through repeated movements rather than disconnected ideas.</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Opening Questions</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b="1" dirty="0">
                <a:solidFill>
                  <a:srgbClr val="F0C66A"/>
                </a:solidFill>
                <a:latin typeface="Arial" pitchFamily="34" charset="0"/>
                <a:ea typeface="Arial" pitchFamily="34" charset="-122"/>
                <a:cs typeface="Arial" pitchFamily="34" charset="-120"/>
              </a:rPr>
              <a:t>1. </a:t>
            </a:r>
            <a:pPr indent="0" marL="0">
              <a:buNone/>
            </a:pPr>
            <a:r>
              <a:rPr lang="en-US" sz="2000" dirty="0">
                <a:solidFill>
                  <a:srgbClr val="F0F4FA"/>
                </a:solidFill>
                <a:latin typeface="Arial" pitchFamily="34" charset="0"/>
                <a:ea typeface="Arial" pitchFamily="34" charset="-122"/>
                <a:cs typeface="Arial" pitchFamily="34" charset="-120"/>
              </a:rPr>
              <a:t>If you had to describe your walk with Christ using one item of clothing or equipment, what would it be and why?
</a:t>
            </a:r>
            <a:pPr indent="0" marL="0">
              <a:buNone/>
            </a:pPr>
            <a:r>
              <a:rPr lang="en-US" sz="2000" b="1" dirty="0">
                <a:solidFill>
                  <a:srgbClr val="F0C66A"/>
                </a:solidFill>
                <a:latin typeface="Arial" pitchFamily="34" charset="0"/>
                <a:ea typeface="Arial" pitchFamily="34" charset="-122"/>
                <a:cs typeface="Arial" pitchFamily="34" charset="-120"/>
              </a:rPr>
              <a:t>2. </a:t>
            </a:r>
            <a:pPr indent="0" marL="0">
              <a:buNone/>
            </a:pPr>
            <a:r>
              <a:rPr lang="en-US" sz="2000" dirty="0">
                <a:solidFill>
                  <a:srgbClr val="F0F4FA"/>
                </a:solidFill>
                <a:latin typeface="Arial" pitchFamily="34" charset="0"/>
                <a:ea typeface="Arial" pitchFamily="34" charset="-122"/>
                <a:cs typeface="Arial" pitchFamily="34" charset="-120"/>
              </a:rPr>
              <a:t>Last week we talked about being called to “stand.” What has stood out to you since then about what you're standing against?</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The Text: Ephesians 6:14–20 (1)</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Shape 3"/>
          <p:cNvSpPr/>
          <p:nvPr/>
        </p:nvSpPr>
        <p:spPr>
          <a:xfrm>
            <a:off x="685800" y="1024128"/>
            <a:ext cx="10835640" cy="4892040"/>
          </a:xfrm>
          <a:prstGeom prst="roundRect">
            <a:avLst>
              <a:gd name="adj" fmla="val 3364"/>
            </a:avLst>
          </a:prstGeom>
          <a:solidFill>
            <a:srgbClr val="14243D"/>
          </a:solidFill>
          <a:ln w="12700">
            <a:solidFill>
              <a:srgbClr val="243855"/>
            </a:solidFill>
            <a:prstDash val="solid"/>
          </a:ln>
        </p:spPr>
      </p:sp>
      <p:sp>
        <p:nvSpPr>
          <p:cNvPr id="6" name="Text 4"/>
          <p:cNvSpPr/>
          <p:nvPr/>
        </p:nvSpPr>
        <p:spPr>
          <a:xfrm>
            <a:off x="960120" y="1325880"/>
            <a:ext cx="10287000" cy="4343400"/>
          </a:xfrm>
          <a:prstGeom prst="rect">
            <a:avLst/>
          </a:prstGeom>
          <a:noFill/>
          <a:ln/>
        </p:spPr>
        <p:txBody>
          <a:bodyPr wrap="square" lIns="635" tIns="635" rIns="635" bIns="635" rtlCol="0" anchor="ctr">
            <a:normAutofit/>
          </a:bodyPr>
          <a:lstStyle/>
          <a:p>
            <a:pPr algn="ctr" indent="0" marL="0">
              <a:buNone/>
            </a:pPr>
            <a:r>
              <a:rPr lang="en-US" sz="2000" dirty="0">
                <a:solidFill>
                  <a:srgbClr val="F0F4FA"/>
                </a:solidFill>
                <a:latin typeface="Arial" pitchFamily="34" charset="0"/>
                <a:ea typeface="Arial" pitchFamily="34" charset="-122"/>
                <a:cs typeface="Arial" pitchFamily="34" charset="-120"/>
              </a:rPr>
              <a:t>“Stand therefore, having girded your waist with truth, having put on the breastplate of righteousness, and having shod your feet with the preparation of the gospel of peace</a:t>
            </a:r>
            <a:endParaRPr lang="en-US" sz="2000" dirty="0"/>
          </a:p>
          <a:p>
            <a:pPr algn="ctr" indent="0" marL="0">
              <a:buNone/>
            </a:pPr>
            <a:r>
              <a:rPr lang="en-US" sz="2000" dirty="0">
                <a:solidFill>
                  <a:srgbClr val="F0F4FA"/>
                </a:solidFill>
                <a:latin typeface="Arial" pitchFamily="34" charset="0"/>
                <a:ea typeface="Arial" pitchFamily="34" charset="-122"/>
                <a:cs typeface="Arial" pitchFamily="34" charset="-120"/>
              </a:rPr>
              <a:t>above all, taking the shield of faith with which you will be able to quench all the fiery darts of the wicked one.</a:t>
            </a:r>
            <a:endParaRPr lang="en-US" sz="2000" dirty="0"/>
          </a:p>
          <a:p>
            <a:pPr algn="ctr" indent="0" marL="0">
              <a:buNone/>
            </a:pPr>
            <a:r>
              <a:rPr lang="en-US" sz="2000" dirty="0">
                <a:solidFill>
                  <a:srgbClr val="F0F4FA"/>
                </a:solidFill>
                <a:latin typeface="Arial" pitchFamily="34" charset="0"/>
                <a:ea typeface="Arial" pitchFamily="34" charset="-122"/>
                <a:cs typeface="Arial" pitchFamily="34" charset="-120"/>
              </a:rPr>
              <a:t>And take the helmet of salvation, and the sword of the Spirit, which is the word of God</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The Text: Ephesians 6:14–20 (2)</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Shape 3"/>
          <p:cNvSpPr/>
          <p:nvPr/>
        </p:nvSpPr>
        <p:spPr>
          <a:xfrm>
            <a:off x="685800" y="1024128"/>
            <a:ext cx="10835640" cy="4892040"/>
          </a:xfrm>
          <a:prstGeom prst="roundRect">
            <a:avLst>
              <a:gd name="adj" fmla="val 3364"/>
            </a:avLst>
          </a:prstGeom>
          <a:solidFill>
            <a:srgbClr val="14243D"/>
          </a:solidFill>
          <a:ln w="12700">
            <a:solidFill>
              <a:srgbClr val="243855"/>
            </a:solidFill>
            <a:prstDash val="solid"/>
          </a:ln>
        </p:spPr>
      </p:sp>
      <p:sp>
        <p:nvSpPr>
          <p:cNvPr id="6" name="Text 4"/>
          <p:cNvSpPr/>
          <p:nvPr/>
        </p:nvSpPr>
        <p:spPr>
          <a:xfrm>
            <a:off x="960120" y="1325880"/>
            <a:ext cx="10287000" cy="4343400"/>
          </a:xfrm>
          <a:prstGeom prst="rect">
            <a:avLst/>
          </a:prstGeom>
          <a:noFill/>
          <a:ln/>
        </p:spPr>
        <p:txBody>
          <a:bodyPr wrap="square" lIns="635" tIns="635" rIns="635" bIns="635" rtlCol="0" anchor="ctr">
            <a:normAutofit/>
          </a:bodyPr>
          <a:lstStyle/>
          <a:p>
            <a:pPr algn="ctr" indent="0" marL="0">
              <a:buNone/>
            </a:pPr>
            <a:r>
              <a:rPr lang="en-US" sz="2000" dirty="0">
                <a:solidFill>
                  <a:srgbClr val="F0F4FA"/>
                </a:solidFill>
                <a:latin typeface="Arial" pitchFamily="34" charset="0"/>
                <a:ea typeface="Arial" pitchFamily="34" charset="-122"/>
                <a:cs typeface="Arial" pitchFamily="34" charset="-120"/>
              </a:rPr>
              <a:t>praying always with all prayer and supplication in the Spirit, being watchful to this end with all perseverance and supplication for all the saints, and for me, that utterance may be given to me, that I may open my mouth boldly to make known the mystery of the gospel, for which I am an ambassador in chains</a:t>
            </a:r>
            <a:endParaRPr lang="en-US" sz="2000" dirty="0"/>
          </a:p>
          <a:p>
            <a:pPr algn="ctr" indent="0" marL="0">
              <a:buNone/>
            </a:pPr>
            <a:r>
              <a:rPr lang="en-US" sz="2000" dirty="0">
                <a:solidFill>
                  <a:srgbClr val="F0F4FA"/>
                </a:solidFill>
                <a:latin typeface="Arial" pitchFamily="34" charset="0"/>
                <a:ea typeface="Arial" pitchFamily="34" charset="-122"/>
                <a:cs typeface="Arial" pitchFamily="34" charset="-120"/>
              </a:rPr>
              <a:t>that in it I may speak boldly, as I ought to speak.” (Ephesians 6:14–20, NKJV)</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The Big Idea</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Shape 3"/>
          <p:cNvSpPr/>
          <p:nvPr/>
        </p:nvSpPr>
        <p:spPr>
          <a:xfrm>
            <a:off x="685800" y="1051560"/>
            <a:ext cx="10835640" cy="1508760"/>
          </a:xfrm>
          <a:prstGeom prst="roundRect">
            <a:avLst>
              <a:gd name="adj" fmla="val 9091"/>
            </a:avLst>
          </a:prstGeom>
          <a:solidFill>
            <a:srgbClr val="14243D"/>
          </a:solidFill>
          <a:ln w="15875">
            <a:solidFill>
              <a:srgbClr val="D6A545"/>
            </a:solidFill>
            <a:prstDash val="solid"/>
          </a:ln>
        </p:spPr>
      </p:sp>
      <p:sp>
        <p:nvSpPr>
          <p:cNvPr id="6" name="Text 4"/>
          <p:cNvSpPr/>
          <p:nvPr/>
        </p:nvSpPr>
        <p:spPr>
          <a:xfrm>
            <a:off x="960120" y="1234440"/>
            <a:ext cx="10287000" cy="1143000"/>
          </a:xfrm>
          <a:prstGeom prst="rect">
            <a:avLst/>
          </a:prstGeom>
          <a:noFill/>
          <a:ln/>
        </p:spPr>
        <p:txBody>
          <a:bodyPr wrap="square" lIns="635" tIns="635" rIns="635" bIns="635" rtlCol="0" anchor="ctr">
            <a:normAutofit/>
          </a:bodyPr>
          <a:lstStyle/>
          <a:p>
            <a:pPr algn="ctr" indent="0" marL="0">
              <a:buNone/>
            </a:pPr>
            <a:r>
              <a:rPr lang="en-US" sz="2000" i="1" dirty="0">
                <a:solidFill>
                  <a:srgbClr val="F0F4FA"/>
                </a:solidFill>
                <a:latin typeface="Arial" pitchFamily="34" charset="0"/>
                <a:ea typeface="Arial" pitchFamily="34" charset="-122"/>
                <a:cs typeface="Arial" pitchFamily="34" charset="-120"/>
              </a:rPr>
              <a:t>Every piece of armor Paul names — truth, righteousness, gospel-readiness, faith, salvation, the word of God — is ordinary Christian character, already described elsewhere in this letter, now redeployed for battle. The list closes not with a weapon but with prayer: even fully-armored believers stand only in dependence on God.</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Literary and Grammatical Structure</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The command “Stand therefore” (v. 14) governs a string of participles describing a state already in place — girded, having put on, having shod — before the grammar shifts to direct imperatives for the final two items, the helmet and sword (v. 17).</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This shift is worth confirming against the Greek text directly, but many readers of this passage take it as a signal that some of the armor is settled in place well before conflict, while the last pieces are taken up in the moment itself.</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Literary and Grammatical Structure Continued</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A second thread runs beneath the Roman-soldier imagery: nearly every piece Paul names has already appeared in Isaiah's portrait of the LORD, or His anointed servant, dressed for battle on Israel's behalf — traced piece by piece below.</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Belt of Truth</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The belt (ζώνη) of a Roman soldier held the tunic in place and anchored other equipment; “girded” (περιζώννυμι, #G4024) pictures cinching this belt tight before action.</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Isaiah 11:5 describes the coming Davidic king: “Righteousness shall be the belt of His loins, and faithfulness the belt of His waist.” Paul's first piece of armor is already worn by the Messiah Himself.</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ἀλήθεια (#G225), “truth,” functions structurally as much as morally here — without it, nothing else in the list has anything to hold to.</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Breastplate of Righteousness</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θώραξ (#G2382) covered the vital organs — heart and lungs — the target of a fatal blow.</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Isaiah 59:17 pairs this exact piece with the next one Paul names: “For He put on righteousness as a breastplate, and a helmet of salvation on His head.” Two of Paul's six pieces come from a single verse describing the LORD as divine warrior.</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Breastplate of Righteousness Continued</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δικαιοσύνη (#G1343), “righteousness,” here most likely names the righteous character and right standing of the believer that guards the heart against condemning accusation, rather than a legal status considered abstractly.</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Shoes of Gospel Readiness</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ὑποδέω (#G5265), “to shoe, to bind under the feet,” pictures the soldier's hobnailed sandals (caligae), built for a firm stance on any ground.</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Isaiah 52:7 stands behind this image: “How beautiful upon the mountains are the feet of him who brings good news, who proclaims peace.” The gospel itself (εὐαγγέλιον) becomes footwear — what a believer stands on is the same message that is carried to others.</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ἑτοιμασία (#G2091), “preparation, readiness,” suggests settled stability more than urgency — firm footing rather than a rushed departure.</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Shield of Faith</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θυρεός (#G2375) named a large, door-shaped shield — the Roman scutum — large enough to cover the whole body, distinct from the smaller round shield (ἀσπίς).</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Barnes calls faith of “supreme importance” among the armor, since it “protects all.”</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πίστις (#G4102), “faith,” is described as quenching “all the fiery darts of the wicked one”</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a detail matching the Roman practice of tipping arrows with pitch and setting them alight, which the scutum's layered, leather-covered wood could smother rather than simply deflect.</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Helmet of Salvation</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περικεφαλαία (#G4030), “helmet,” returns to the same verse as the breastplate: Isaiah 59:17, “a helmet of salvation on His head.”</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σωτήριον (#G4992), “salvation,” is articulated here as a settled possession (“the helmet of salvation”), where 1 Thessalonians 5:8 names the same piece as “the hope of salvation”</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a small but real difference in emphasis between the two letters, one accented toward present security, the other toward future hope.</a:t>
            </a: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Sword of the Spirit</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μάχαιρα (#G3162), a short sword or large dagger for close combat, is the only offensive item in an otherwise defensive list.</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The word for “word” here is not λόγος (the general term for speech, message, or reason) but ῥῆμα (#G4487), a specific spoken utterance — the difference between Scripture in general and a particular verse recalled in the moment.</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Barnes: “A single text of Scripture is better to meet a temptation than all the philosophy which the world contains”</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Sword of the Spirit Continued</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the same pattern Christ Himself used against each of the wilderness temptations (Matthew 4:1–11), answering each with a specific quoted verse.</a:t>
            </a:r>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Prayer — Not an Eighth Weapon</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dirty="0">
                <a:solidFill>
                  <a:srgbClr val="F0F4FA"/>
                </a:solidFill>
                <a:latin typeface="Arial" pitchFamily="34" charset="0"/>
                <a:ea typeface="Arial" pitchFamily="34" charset="-122"/>
                <a:cs typeface="Arial" pitchFamily="34" charset="-120"/>
              </a:rPr>
              <a:t>• The list does not close with a seventh piece of armor. It closes with a sustained call to prayer (προσευχή) and petition (δέησις), “always… in the Spirit… with all perseverance… for all the saints.”</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Barnes calls prayer what “crowns all lawful efforts with success, and gives a victory when nothing else would.”</a:t>
            </a:r>
            <a:endParaRPr lang="en-US" sz="2000" dirty="0"/>
          </a:p>
          <a:p>
            <a:pPr indent="0" marL="0">
              <a:buNone/>
            </a:pPr>
            <a:r>
              <a:rPr lang="en-US" sz="2000" dirty="0">
                <a:solidFill>
                  <a:srgbClr val="F0F4FA"/>
                </a:solidFill>
                <a:latin typeface="Arial" pitchFamily="34" charset="0"/>
                <a:ea typeface="Arial" pitchFamily="34" charset="-122"/>
                <a:cs typeface="Arial" pitchFamily="34" charset="-120"/>
              </a:rPr>
              <a:t>• Paul then asks the same prayer for himself — not for release from chains, but for boldness to keep speaking. The most thoroughly armored man in the passage is also the one asking others to pray for him.</a:t>
            </a:r>
            <a:endParaRPr lang="en-US"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Discussion Questions 1</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b="1" dirty="0">
                <a:solidFill>
                  <a:srgbClr val="F0C66A"/>
                </a:solidFill>
                <a:latin typeface="Arial" pitchFamily="34" charset="0"/>
                <a:ea typeface="Arial" pitchFamily="34" charset="-122"/>
                <a:cs typeface="Arial" pitchFamily="34" charset="-120"/>
              </a:rPr>
              <a:t>1. </a:t>
            </a:r>
            <a:pPr indent="0" marL="0">
              <a:buNone/>
            </a:pPr>
            <a:r>
              <a:rPr lang="en-US" sz="2000" dirty="0">
                <a:solidFill>
                  <a:srgbClr val="F0F4FA"/>
                </a:solidFill>
                <a:latin typeface="Arial" pitchFamily="34" charset="0"/>
                <a:ea typeface="Arial" pitchFamily="34" charset="-122"/>
                <a:cs typeface="Arial" pitchFamily="34" charset="-120"/>
              </a:rPr>
              <a:t>Every piece of this armor is ordinary Christian character named elsewhere in Ephesians. What difference does it make to see the armor of God as continuous with, not separate from, the character you're already called to grow in?
</a:t>
            </a:r>
            <a:pPr indent="0" marL="0">
              <a:buNone/>
            </a:pPr>
            <a:r>
              <a:rPr lang="en-US" sz="2000" b="1" dirty="0">
                <a:solidFill>
                  <a:srgbClr val="F0C66A"/>
                </a:solidFill>
                <a:latin typeface="Arial" pitchFamily="34" charset="0"/>
                <a:ea typeface="Arial" pitchFamily="34" charset="-122"/>
                <a:cs typeface="Arial" pitchFamily="34" charset="-120"/>
              </a:rPr>
              <a:t>2. </a:t>
            </a:r>
            <a:pPr indent="0" marL="0">
              <a:buNone/>
            </a:pPr>
            <a:r>
              <a:rPr lang="en-US" sz="2000" dirty="0">
                <a:solidFill>
                  <a:srgbClr val="F0F4FA"/>
                </a:solidFill>
                <a:latin typeface="Arial" pitchFamily="34" charset="0"/>
                <a:ea typeface="Arial" pitchFamily="34" charset="-122"/>
                <a:cs typeface="Arial" pitchFamily="34" charset="-120"/>
              </a:rPr>
              <a:t>The sword uses a word for a specific recalled verse, not general biblical knowledge. Why might a specific, memorized verse be more useful in the moment of temptation than a general familiarity with the Bible?</a:t>
            </a:r>
            <a:endParaRPr lang="en-US"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Discussion Questions 2</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b="1" dirty="0">
                <a:solidFill>
                  <a:srgbClr val="F0C66A"/>
                </a:solidFill>
                <a:latin typeface="Arial" pitchFamily="34" charset="0"/>
                <a:ea typeface="Arial" pitchFamily="34" charset="-122"/>
                <a:cs typeface="Arial" pitchFamily="34" charset="-120"/>
              </a:rPr>
              <a:t>1. </a:t>
            </a:r>
            <a:pPr indent="0" marL="0">
              <a:buNone/>
            </a:pPr>
            <a:r>
              <a:rPr lang="en-US" sz="2000" dirty="0">
                <a:solidFill>
                  <a:srgbClr val="F0F4FA"/>
                </a:solidFill>
                <a:latin typeface="Arial" pitchFamily="34" charset="0"/>
                <a:ea typeface="Arial" pitchFamily="34" charset="-122"/>
                <a:cs typeface="Arial" pitchFamily="34" charset="-120"/>
              </a:rPr>
              <a:t>Paul closes the armor list with prayer rather than an eighth weapon. What does that placement tell us about how the previous six pieces actually function?
</a:t>
            </a:r>
            <a:pPr indent="0" marL="0">
              <a:buNone/>
            </a:pPr>
            <a:r>
              <a:rPr lang="en-US" sz="2000" b="1" dirty="0">
                <a:solidFill>
                  <a:srgbClr val="F0C66A"/>
                </a:solidFill>
                <a:latin typeface="Arial" pitchFamily="34" charset="0"/>
                <a:ea typeface="Arial" pitchFamily="34" charset="-122"/>
                <a:cs typeface="Arial" pitchFamily="34" charset="-120"/>
              </a:rPr>
              <a:t>2. </a:t>
            </a:r>
            <a:pPr indent="0" marL="0">
              <a:buNone/>
            </a:pPr>
            <a:r>
              <a:rPr lang="en-US" sz="2000" dirty="0">
                <a:solidFill>
                  <a:srgbClr val="F0F4FA"/>
                </a:solidFill>
                <a:latin typeface="Arial" pitchFamily="34" charset="0"/>
                <a:ea typeface="Arial" pitchFamily="34" charset="-122"/>
                <a:cs typeface="Arial" pitchFamily="34" charset="-120"/>
              </a:rPr>
              <a:t>Barnes calls the shield of faith of “supreme importance” since it “protects all.” Why might faith function differently than the other, more specific pieces of armor?</a:t>
            </a:r>
            <a:endParaRPr 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Discussion Questions 3</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b="1" dirty="0">
                <a:solidFill>
                  <a:srgbClr val="F0C66A"/>
                </a:solidFill>
                <a:latin typeface="Arial" pitchFamily="34" charset="0"/>
                <a:ea typeface="Arial" pitchFamily="34" charset="-122"/>
                <a:cs typeface="Arial" pitchFamily="34" charset="-120"/>
              </a:rPr>
              <a:t>1. </a:t>
            </a:r>
            <a:pPr indent="0" marL="0">
              <a:buNone/>
            </a:pPr>
            <a:r>
              <a:rPr lang="en-US" sz="2000" dirty="0">
                <a:solidFill>
                  <a:srgbClr val="F0F4FA"/>
                </a:solidFill>
                <a:latin typeface="Arial" pitchFamily="34" charset="0"/>
                <a:ea typeface="Arial" pitchFamily="34" charset="-122"/>
                <a:cs typeface="Arial" pitchFamily="34" charset="-120"/>
              </a:rPr>
              <a:t>Paul asks for prayer for his own boldness even while in chains. What does it tell us that even Paul needed others to pray for him?</a:t>
            </a:r>
            <a:endParaRPr lang="en-US"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Analysis Questions 1</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b="1" dirty="0">
                <a:solidFill>
                  <a:srgbClr val="F0C66A"/>
                </a:solidFill>
                <a:latin typeface="Arial" pitchFamily="34" charset="0"/>
                <a:ea typeface="Arial" pitchFamily="34" charset="-122"/>
                <a:cs typeface="Arial" pitchFamily="34" charset="-120"/>
              </a:rPr>
              <a:t>1. </a:t>
            </a:r>
            <a:pPr indent="0" marL="0">
              <a:buNone/>
            </a:pPr>
            <a:r>
              <a:rPr lang="en-US" sz="2000" dirty="0">
                <a:solidFill>
                  <a:srgbClr val="F0F4FA"/>
                </a:solidFill>
                <a:latin typeface="Arial" pitchFamily="34" charset="0"/>
                <a:ea typeface="Arial" pitchFamily="34" charset="-122"/>
                <a:cs typeface="Arial" pitchFamily="34" charset="-120"/>
              </a:rPr>
              <a:t>The armor list moves from participles (“having girded… having put on… having shod”) to direct imperatives (“take…”). What might this shift in verb form signal about which pieces are assumed already in place and which are taken up freshly for battle?
</a:t>
            </a:r>
            <a:pPr indent="0" marL="0">
              <a:buNone/>
            </a:pPr>
            <a:r>
              <a:rPr lang="en-US" sz="2000" b="1" dirty="0">
                <a:solidFill>
                  <a:srgbClr val="F0C66A"/>
                </a:solidFill>
                <a:latin typeface="Arial" pitchFamily="34" charset="0"/>
                <a:ea typeface="Arial" pitchFamily="34" charset="-122"/>
                <a:cs typeface="Arial" pitchFamily="34" charset="-120"/>
              </a:rPr>
              <a:t>2. </a:t>
            </a:r>
            <a:pPr indent="0" marL="0">
              <a:buNone/>
            </a:pPr>
            <a:r>
              <a:rPr lang="en-US" sz="2000" dirty="0">
                <a:solidFill>
                  <a:srgbClr val="F0F4FA"/>
                </a:solidFill>
                <a:latin typeface="Arial" pitchFamily="34" charset="0"/>
                <a:ea typeface="Arial" pitchFamily="34" charset="-122"/>
                <a:cs typeface="Arial" pitchFamily="34" charset="-120"/>
              </a:rPr>
              <a:t>Isaiah 59:17 pictures the LORD Himself wearing “righteousness as a breastplate” and “a helmet of salvation” — the same two pieces Paul lists in Ephesians 6:14, 17. What does it mean that the armor God gives the church is armor God Himself already wears?</a:t>
            </a:r>
            <a:endParaRPr lang="en-US" sz="2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Analysis Questions 2</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b="1" dirty="0">
                <a:solidFill>
                  <a:srgbClr val="F0C66A"/>
                </a:solidFill>
                <a:latin typeface="Arial" pitchFamily="34" charset="0"/>
                <a:ea typeface="Arial" pitchFamily="34" charset="-122"/>
                <a:cs typeface="Arial" pitchFamily="34" charset="-120"/>
              </a:rPr>
              <a:t>1. </a:t>
            </a:r>
            <a:pPr indent="0" marL="0">
              <a:buNone/>
            </a:pPr>
            <a:r>
              <a:rPr lang="en-US" sz="2000" dirty="0">
                <a:solidFill>
                  <a:srgbClr val="F0F4FA"/>
                </a:solidFill>
                <a:latin typeface="Arial" pitchFamily="34" charset="0"/>
                <a:ea typeface="Arial" pitchFamily="34" charset="-122"/>
                <a:cs typeface="Arial" pitchFamily="34" charset="-120"/>
              </a:rPr>
              <a:t>Why might Paul describe the gospel itself (“the preparation of the gospel of peace,” v. 15) as footwear rather than, say, a weapon or shield?
</a:t>
            </a:r>
            <a:pPr indent="0" marL="0">
              <a:buNone/>
            </a:pPr>
            <a:r>
              <a:rPr lang="en-US" sz="2000" b="1" dirty="0">
                <a:solidFill>
                  <a:srgbClr val="F0C66A"/>
                </a:solidFill>
                <a:latin typeface="Arial" pitchFamily="34" charset="0"/>
                <a:ea typeface="Arial" pitchFamily="34" charset="-122"/>
                <a:cs typeface="Arial" pitchFamily="34" charset="-120"/>
              </a:rPr>
              <a:t>2. </a:t>
            </a:r>
            <a:pPr indent="0" marL="0">
              <a:buNone/>
            </a:pPr>
            <a:r>
              <a:rPr lang="en-US" sz="2000" dirty="0">
                <a:solidFill>
                  <a:srgbClr val="F0F4FA"/>
                </a:solidFill>
                <a:latin typeface="Arial" pitchFamily="34" charset="0"/>
                <a:ea typeface="Arial" pitchFamily="34" charset="-122"/>
                <a:cs typeface="Arial" pitchFamily="34" charset="-120"/>
              </a:rPr>
              <a:t>The sword is defined not as the word of God in general (λόγος) but a specific spoken word (ῥῆμα). What practical difference does that distinction make for how a believer prepares to use it?</a:t>
            </a:r>
            <a:endParaRPr lang="en-US"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Analysis Questions 3</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Text 3"/>
          <p:cNvSpPr/>
          <p:nvPr/>
        </p:nvSpPr>
        <p:spPr>
          <a:xfrm>
            <a:off x="640080" y="914400"/>
            <a:ext cx="10881360" cy="5257800"/>
          </a:xfrm>
          <a:prstGeom prst="rect">
            <a:avLst/>
          </a:prstGeom>
          <a:noFill/>
          <a:ln/>
        </p:spPr>
        <p:txBody>
          <a:bodyPr wrap="square" lIns="508" tIns="508" rIns="508" bIns="508" rtlCol="0" anchor="t"/>
          <a:lstStyle/>
          <a:p>
            <a:pPr indent="0" marL="0">
              <a:buNone/>
            </a:pPr>
            <a:r>
              <a:rPr lang="en-US" sz="2000" b="1" dirty="0">
                <a:solidFill>
                  <a:srgbClr val="F0C66A"/>
                </a:solidFill>
                <a:latin typeface="Arial" pitchFamily="34" charset="0"/>
                <a:ea typeface="Arial" pitchFamily="34" charset="-122"/>
                <a:cs typeface="Arial" pitchFamily="34" charset="-120"/>
              </a:rPr>
              <a:t>1. </a:t>
            </a:r>
            <a:pPr indent="0" marL="0">
              <a:buNone/>
            </a:pPr>
            <a:r>
              <a:rPr lang="en-US" sz="2000" dirty="0">
                <a:solidFill>
                  <a:srgbClr val="F0F4FA"/>
                </a:solidFill>
                <a:latin typeface="Arial" pitchFamily="34" charset="0"/>
                <a:ea typeface="Arial" pitchFamily="34" charset="-122"/>
                <a:cs typeface="Arial" pitchFamily="34" charset="-120"/>
              </a:rPr>
              <a:t>Paul closes an armor list with a call to prayer rather than an eighth weapon, and then asks for prayer for himself. What does this ordering suggest about the relationship between having the armor and actually depending on God in the moment of battle?</a:t>
            </a:r>
            <a:endParaRPr lang="en-US"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Personal Evaluation Question</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Shape 3"/>
          <p:cNvSpPr/>
          <p:nvPr/>
        </p:nvSpPr>
        <p:spPr>
          <a:xfrm>
            <a:off x="685800" y="1051560"/>
            <a:ext cx="10835640" cy="1508760"/>
          </a:xfrm>
          <a:prstGeom prst="roundRect">
            <a:avLst>
              <a:gd name="adj" fmla="val 9091"/>
            </a:avLst>
          </a:prstGeom>
          <a:solidFill>
            <a:srgbClr val="14243D"/>
          </a:solidFill>
          <a:ln w="15875">
            <a:solidFill>
              <a:srgbClr val="D6A545"/>
            </a:solidFill>
            <a:prstDash val="solid"/>
          </a:ln>
        </p:spPr>
      </p:sp>
      <p:sp>
        <p:nvSpPr>
          <p:cNvPr id="6" name="Text 4"/>
          <p:cNvSpPr/>
          <p:nvPr/>
        </p:nvSpPr>
        <p:spPr>
          <a:xfrm>
            <a:off x="960120" y="1234440"/>
            <a:ext cx="10287000" cy="1143000"/>
          </a:xfrm>
          <a:prstGeom prst="rect">
            <a:avLst/>
          </a:prstGeom>
          <a:noFill/>
          <a:ln/>
        </p:spPr>
        <p:txBody>
          <a:bodyPr wrap="square" lIns="635" tIns="635" rIns="635" bIns="635" rtlCol="0" anchor="ctr">
            <a:normAutofit/>
          </a:bodyPr>
          <a:lstStyle/>
          <a:p>
            <a:pPr algn="ctr" indent="0" marL="0">
              <a:buNone/>
            </a:pPr>
            <a:r>
              <a:rPr lang="en-US" sz="2000" i="1" dirty="0">
                <a:solidFill>
                  <a:srgbClr val="F0F4FA"/>
                </a:solidFill>
                <a:latin typeface="Arial" pitchFamily="34" charset="0"/>
                <a:ea typeface="Arial" pitchFamily="34" charset="-122"/>
                <a:cs typeface="Arial" pitchFamily="34" charset="-120"/>
              </a:rPr>
              <a:t>Of the six pieces of armor named in this passage, which is currently most established in your life, and which is most neglected? What is one specific step to strengthen the neglected piece this week?</a:t>
            </a:r>
            <a:endParaRPr lang="en-US"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Worldview-Impact Question</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Shape 3"/>
          <p:cNvSpPr/>
          <p:nvPr/>
        </p:nvSpPr>
        <p:spPr>
          <a:xfrm>
            <a:off x="685800" y="1051560"/>
            <a:ext cx="10835640" cy="1508760"/>
          </a:xfrm>
          <a:prstGeom prst="roundRect">
            <a:avLst>
              <a:gd name="adj" fmla="val 9091"/>
            </a:avLst>
          </a:prstGeom>
          <a:solidFill>
            <a:srgbClr val="14243D"/>
          </a:solidFill>
          <a:ln w="15875">
            <a:solidFill>
              <a:srgbClr val="D6A545"/>
            </a:solidFill>
            <a:prstDash val="solid"/>
          </a:ln>
        </p:spPr>
      </p:sp>
      <p:sp>
        <p:nvSpPr>
          <p:cNvPr id="6" name="Text 4"/>
          <p:cNvSpPr/>
          <p:nvPr/>
        </p:nvSpPr>
        <p:spPr>
          <a:xfrm>
            <a:off x="960120" y="1234440"/>
            <a:ext cx="10287000" cy="1143000"/>
          </a:xfrm>
          <a:prstGeom prst="rect">
            <a:avLst/>
          </a:prstGeom>
          <a:noFill/>
          <a:ln/>
        </p:spPr>
        <p:txBody>
          <a:bodyPr wrap="square" lIns="635" tIns="635" rIns="635" bIns="635" rtlCol="0" anchor="ctr">
            <a:normAutofit/>
          </a:bodyPr>
          <a:lstStyle/>
          <a:p>
            <a:pPr algn="ctr" indent="0" marL="0">
              <a:buNone/>
            </a:pPr>
            <a:r>
              <a:rPr lang="en-US" sz="2000" i="1" dirty="0">
                <a:solidFill>
                  <a:srgbClr val="F0F4FA"/>
                </a:solidFill>
                <a:latin typeface="Arial" pitchFamily="34" charset="0"/>
                <a:ea typeface="Arial" pitchFamily="34" charset="-122"/>
                <a:cs typeface="Arial" pitchFamily="34" charset="-120"/>
              </a:rPr>
              <a:t>Knowing that God Himself, in Isaiah, already wears the very armor He now gives you righteousness, salvation, readiness to bring good news</a:t>
            </a:r>
            <a:endParaRPr lang="en-US" sz="2000" dirty="0"/>
          </a:p>
        </p:txBody>
      </p:sp>
      <p:sp>
        <p:nvSpPr>
          <p:cNvPr id="7" name="Text 5"/>
          <p:cNvSpPr/>
          <p:nvPr/>
        </p:nvSpPr>
        <p:spPr>
          <a:xfrm>
            <a:off x="777240" y="2834640"/>
            <a:ext cx="10698480" cy="3154680"/>
          </a:xfrm>
          <a:prstGeom prst="rect">
            <a:avLst/>
          </a:prstGeom>
          <a:noFill/>
          <a:ln/>
        </p:spPr>
        <p:txBody>
          <a:bodyPr wrap="square" lIns="635" tIns="635" rIns="635" bIns="635" rtlCol="0" anchor="t"/>
          <a:lstStyle/>
          <a:p>
            <a:pPr indent="0" marL="0">
              <a:buNone/>
            </a:pPr>
            <a:r>
              <a:rPr lang="en-US" sz="2000" dirty="0">
                <a:solidFill>
                  <a:srgbClr val="F0F4FA"/>
                </a:solidFill>
                <a:latin typeface="Arial" pitchFamily="34" charset="0"/>
                <a:ea typeface="Arial" pitchFamily="34" charset="-122"/>
                <a:cs typeface="Arial" pitchFamily="34" charset="-120"/>
              </a:rPr>
              <a:t>• how does that change how you think about the source of your own spiritual strength?</a:t>
            </a:r>
            <a:endParaRPr lang="en-US"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B1424"/>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D6A545"/>
          </a:solidFill>
          <a:ln w="12700">
            <a:solidFill>
              <a:srgbClr val="333333">
                <a:alpha val="0"/>
              </a:srgbClr>
            </a:solidFill>
            <a:prstDash val="solid"/>
          </a:ln>
        </p:spPr>
      </p:sp>
      <p:sp>
        <p:nvSpPr>
          <p:cNvPr id="3" name="Text 1"/>
          <p:cNvSpPr/>
          <p:nvPr/>
        </p:nvSpPr>
        <p:spPr>
          <a:xfrm>
            <a:off x="411480" y="201168"/>
            <a:ext cx="11155680" cy="365760"/>
          </a:xfrm>
          <a:prstGeom prst="rect">
            <a:avLst/>
          </a:prstGeom>
          <a:noFill/>
          <a:ln/>
        </p:spPr>
        <p:txBody>
          <a:bodyPr wrap="square" lIns="0" tIns="0" rIns="0" bIns="0" rtlCol="0" anchor="ctr">
            <a:normAutofit/>
          </a:bodyPr>
          <a:lstStyle/>
          <a:p>
            <a:pPr indent="0" marL="0">
              <a:buNone/>
            </a:pPr>
            <a:r>
              <a:rPr lang="en-US" sz="2400" b="1" dirty="0">
                <a:solidFill>
                  <a:srgbClr val="F0F4FA"/>
                </a:solidFill>
                <a:latin typeface="Arial" pitchFamily="34" charset="0"/>
                <a:ea typeface="Arial" pitchFamily="34" charset="-122"/>
                <a:cs typeface="Arial" pitchFamily="34" charset="-120"/>
              </a:rPr>
              <a:t>End-of-Class Summary</a:t>
            </a:r>
            <a:endParaRPr lang="en-US" sz="2400" dirty="0"/>
          </a:p>
        </p:txBody>
      </p:sp>
      <p:sp>
        <p:nvSpPr>
          <p:cNvPr id="4" name="Shape 2"/>
          <p:cNvSpPr/>
          <p:nvPr/>
        </p:nvSpPr>
        <p:spPr>
          <a:xfrm>
            <a:off x="411480" y="658368"/>
            <a:ext cx="10972800" cy="0"/>
          </a:xfrm>
          <a:prstGeom prst="line">
            <a:avLst/>
          </a:prstGeom>
          <a:noFill/>
          <a:ln w="12700">
            <a:solidFill>
              <a:srgbClr val="41516D">
                <a:alpha val="85000"/>
              </a:srgbClr>
            </a:solidFill>
            <a:prstDash val="solid"/>
          </a:ln>
        </p:spPr>
      </p:sp>
      <p:sp>
        <p:nvSpPr>
          <p:cNvPr id="5" name="Shape 3"/>
          <p:cNvSpPr/>
          <p:nvPr/>
        </p:nvSpPr>
        <p:spPr>
          <a:xfrm>
            <a:off x="685800" y="1051560"/>
            <a:ext cx="10835640" cy="1508760"/>
          </a:xfrm>
          <a:prstGeom prst="roundRect">
            <a:avLst>
              <a:gd name="adj" fmla="val 9091"/>
            </a:avLst>
          </a:prstGeom>
          <a:solidFill>
            <a:srgbClr val="14243D"/>
          </a:solidFill>
          <a:ln w="15875">
            <a:solidFill>
              <a:srgbClr val="D6A545"/>
            </a:solidFill>
            <a:prstDash val="solid"/>
          </a:ln>
        </p:spPr>
      </p:sp>
      <p:sp>
        <p:nvSpPr>
          <p:cNvPr id="6" name="Text 4"/>
          <p:cNvSpPr/>
          <p:nvPr/>
        </p:nvSpPr>
        <p:spPr>
          <a:xfrm>
            <a:off x="960120" y="1234440"/>
            <a:ext cx="10287000" cy="1143000"/>
          </a:xfrm>
          <a:prstGeom prst="rect">
            <a:avLst/>
          </a:prstGeom>
          <a:noFill/>
          <a:ln/>
        </p:spPr>
        <p:txBody>
          <a:bodyPr wrap="square" lIns="635" tIns="635" rIns="635" bIns="635" rtlCol="0" anchor="ctr">
            <a:normAutofit/>
          </a:bodyPr>
          <a:lstStyle/>
          <a:p>
            <a:pPr algn="ctr" indent="0" marL="0">
              <a:buNone/>
            </a:pPr>
            <a:r>
              <a:rPr lang="en-US" sz="2000" i="1" dirty="0">
                <a:solidFill>
                  <a:srgbClr val="F0F4FA"/>
                </a:solidFill>
                <a:latin typeface="Arial" pitchFamily="34" charset="0"/>
                <a:ea typeface="Arial" pitchFamily="34" charset="-122"/>
                <a:cs typeface="Arial" pitchFamily="34" charset="-120"/>
              </a:rPr>
              <a:t>This week we saw that the armor of God isn't a separate spiritual arsenal — it's the ordinary character of a growing Christian, most of it already worn by God Himself in Isaiah's portrait of the divine warrior, now given to the church and held together by dependent prayer. Next week we turn from the armor itself to the ordinary, daily shape of resistance in James and Peter.</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OpenAI</dc:creator>
  <cp:lastModifiedBy>OpenAI</cp:lastModifiedBy>
  <cp:revision>1</cp:revision>
  <dcterms:created xsi:type="dcterms:W3CDTF">2026-09-07T00:38:09Z</dcterms:created>
  <dcterms:modified xsi:type="dcterms:W3CDTF">2026-09-07T00:38:09Z</dcterms:modified>
</cp:coreProperties>
</file>