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93" r:id="rId11"/>
    <p:sldId id="292" r:id="rId12"/>
    <p:sldId id="265" r:id="rId13"/>
    <p:sldId id="266" r:id="rId14"/>
    <p:sldId id="295" r:id="rId15"/>
    <p:sldId id="294" r:id="rId16"/>
    <p:sldId id="268" r:id="rId17"/>
    <p:sldId id="269" r:id="rId18"/>
    <p:sldId id="270" r:id="rId19"/>
    <p:sldId id="271" r:id="rId20"/>
    <p:sldId id="272" r:id="rId21"/>
    <p:sldId id="273" r:id="rId22"/>
    <p:sldId id="274" r:id="rId23"/>
    <p:sldId id="275" r:id="rId24"/>
    <p:sldId id="276" r:id="rId25"/>
    <p:sldId id="277" r:id="rId26"/>
    <p:sldId id="278" r:id="rId27"/>
    <p:sldId id="296" r:id="rId28"/>
    <p:sldId id="280" r:id="rId29"/>
    <p:sldId id="279" r:id="rId30"/>
    <p:sldId id="281" r:id="rId31"/>
    <p:sldId id="282" r:id="rId32"/>
    <p:sldId id="283" r:id="rId33"/>
    <p:sldId id="284" r:id="rId34"/>
    <p:sldId id="285" r:id="rId35"/>
    <p:sldId id="286" r:id="rId36"/>
    <p:sldId id="287" r:id="rId37"/>
    <p:sldId id="288" r:id="rId38"/>
    <p:sldId id="289" r:id="rId39"/>
    <p:sldId id="290" r:id="rId40"/>
    <p:sldId id="297" r:id="rId41"/>
    <p:sldId id="291"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111D20-3D36-4F5E-993E-DF25DEC60F9B}" v="10" dt="2026-09-09T01:57:33.7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1" d="100"/>
          <a:sy n="111" d="100"/>
        </p:scale>
        <p:origin x="558"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King" userId="30618d4cf386866a" providerId="LiveId" clId="{F8ABDDF6-056A-4BB6-947C-A58C9DDF869E}"/>
    <pc:docChg chg="undo custSel addSld modSld sldOrd">
      <pc:chgData name="James King" userId="30618d4cf386866a" providerId="LiveId" clId="{F8ABDDF6-056A-4BB6-947C-A58C9DDF869E}" dt="2026-09-09T02:19:45.742" v="342" actId="14100"/>
      <pc:docMkLst>
        <pc:docMk/>
      </pc:docMkLst>
      <pc:sldChg chg="modSp mod">
        <pc:chgData name="James King" userId="30618d4cf386866a" providerId="LiveId" clId="{F8ABDDF6-056A-4BB6-947C-A58C9DDF869E}" dt="2026-09-09T01:50:57.382" v="273" actId="20577"/>
        <pc:sldMkLst>
          <pc:docMk/>
          <pc:sldMk cId="0" sldId="256"/>
        </pc:sldMkLst>
        <pc:spChg chg="mod">
          <ac:chgData name="James King" userId="30618d4cf386866a" providerId="LiveId" clId="{F8ABDDF6-056A-4BB6-947C-A58C9DDF869E}" dt="2026-09-09T01:50:57.382" v="273" actId="20577"/>
          <ac:spMkLst>
            <pc:docMk/>
            <pc:sldMk cId="0" sldId="256"/>
            <ac:spMk id="2" creationId="{00000000-0000-0000-0000-000000000000}"/>
          </ac:spMkLst>
        </pc:spChg>
        <pc:spChg chg="mod">
          <ac:chgData name="James King" userId="30618d4cf386866a" providerId="LiveId" clId="{F8ABDDF6-056A-4BB6-947C-A58C9DDF869E}" dt="2026-09-09T01:50:09.154" v="271" actId="255"/>
          <ac:spMkLst>
            <pc:docMk/>
            <pc:sldMk cId="0" sldId="256"/>
            <ac:spMk id="4" creationId="{00000000-0000-0000-0000-000000000000}"/>
          </ac:spMkLst>
        </pc:spChg>
        <pc:spChg chg="mod">
          <ac:chgData name="James King" userId="30618d4cf386866a" providerId="LiveId" clId="{F8ABDDF6-056A-4BB6-947C-A58C9DDF869E}" dt="2026-09-09T01:50:02.889" v="270" actId="255"/>
          <ac:spMkLst>
            <pc:docMk/>
            <pc:sldMk cId="0" sldId="256"/>
            <ac:spMk id="5" creationId="{00000000-0000-0000-0000-000000000000}"/>
          </ac:spMkLst>
        </pc:spChg>
        <pc:spChg chg="mod">
          <ac:chgData name="James King" userId="30618d4cf386866a" providerId="LiveId" clId="{F8ABDDF6-056A-4BB6-947C-A58C9DDF869E}" dt="2026-09-09T01:49:07.428" v="266" actId="255"/>
          <ac:spMkLst>
            <pc:docMk/>
            <pc:sldMk cId="0" sldId="256"/>
            <ac:spMk id="6" creationId="{00000000-0000-0000-0000-000000000000}"/>
          </ac:spMkLst>
        </pc:spChg>
        <pc:spChg chg="mod">
          <ac:chgData name="James King" userId="30618d4cf386866a" providerId="LiveId" clId="{F8ABDDF6-056A-4BB6-947C-A58C9DDF869E}" dt="2026-09-09T01:50:16.553" v="272" actId="113"/>
          <ac:spMkLst>
            <pc:docMk/>
            <pc:sldMk cId="0" sldId="256"/>
            <ac:spMk id="8" creationId="{00000000-0000-0000-0000-000000000000}"/>
          </ac:spMkLst>
        </pc:spChg>
      </pc:sldChg>
      <pc:sldChg chg="addSp modSp mod">
        <pc:chgData name="James King" userId="30618d4cf386866a" providerId="LiveId" clId="{F8ABDDF6-056A-4BB6-947C-A58C9DDF869E}" dt="2026-09-08T11:10:15.552" v="243" actId="1076"/>
        <pc:sldMkLst>
          <pc:docMk/>
          <pc:sldMk cId="0" sldId="259"/>
        </pc:sldMkLst>
        <pc:spChg chg="mod">
          <ac:chgData name="James King" userId="30618d4cf386866a" providerId="LiveId" clId="{F8ABDDF6-056A-4BB6-947C-A58C9DDF869E}" dt="2026-09-08T02:32:34.537" v="0" actId="948"/>
          <ac:spMkLst>
            <pc:docMk/>
            <pc:sldMk cId="0" sldId="259"/>
            <ac:spMk id="9" creationId="{00000000-0000-0000-0000-000000000000}"/>
          </ac:spMkLst>
        </pc:spChg>
        <pc:picChg chg="add mod">
          <ac:chgData name="James King" userId="30618d4cf386866a" providerId="LiveId" clId="{F8ABDDF6-056A-4BB6-947C-A58C9DDF869E}" dt="2026-09-08T11:10:15.552" v="243" actId="1076"/>
          <ac:picMkLst>
            <pc:docMk/>
            <pc:sldMk cId="0" sldId="259"/>
            <ac:picMk id="11" creationId="{7AB21404-1D00-54D5-0761-11FACC254F44}"/>
          </ac:picMkLst>
        </pc:picChg>
      </pc:sldChg>
      <pc:sldChg chg="addSp modSp mod">
        <pc:chgData name="James King" userId="30618d4cf386866a" providerId="LiveId" clId="{F8ABDDF6-056A-4BB6-947C-A58C9DDF869E}" dt="2026-09-08T11:08:29.757" v="240" actId="1076"/>
        <pc:sldMkLst>
          <pc:docMk/>
          <pc:sldMk cId="0" sldId="261"/>
        </pc:sldMkLst>
        <pc:picChg chg="add mod">
          <ac:chgData name="James King" userId="30618d4cf386866a" providerId="LiveId" clId="{F8ABDDF6-056A-4BB6-947C-A58C9DDF869E}" dt="2026-09-08T11:08:29.757" v="240" actId="1076"/>
          <ac:picMkLst>
            <pc:docMk/>
            <pc:sldMk cId="0" sldId="261"/>
            <ac:picMk id="9" creationId="{9F167EC0-D934-4718-AAF1-548203586C3A}"/>
          </ac:picMkLst>
        </pc:picChg>
      </pc:sldChg>
      <pc:sldChg chg="addSp delSp modSp mod">
        <pc:chgData name="James King" userId="30618d4cf386866a" providerId="LiveId" clId="{F8ABDDF6-056A-4BB6-947C-A58C9DDF869E}" dt="2026-09-08T11:11:43.989" v="246" actId="478"/>
        <pc:sldMkLst>
          <pc:docMk/>
          <pc:sldMk cId="0" sldId="262"/>
        </pc:sldMkLst>
        <pc:picChg chg="add del mod">
          <ac:chgData name="James King" userId="30618d4cf386866a" providerId="LiveId" clId="{F8ABDDF6-056A-4BB6-947C-A58C9DDF869E}" dt="2026-09-08T11:11:43.989" v="246" actId="478"/>
          <ac:picMkLst>
            <pc:docMk/>
            <pc:sldMk cId="0" sldId="262"/>
            <ac:picMk id="32" creationId="{5751AF55-CBC4-18A9-D92B-3C782F435868}"/>
          </ac:picMkLst>
        </pc:picChg>
      </pc:sldChg>
      <pc:sldChg chg="modSp mod">
        <pc:chgData name="James King" userId="30618d4cf386866a" providerId="LiveId" clId="{F8ABDDF6-056A-4BB6-947C-A58C9DDF869E}" dt="2026-09-08T02:36:50.212" v="1" actId="6549"/>
        <pc:sldMkLst>
          <pc:docMk/>
          <pc:sldMk cId="0" sldId="264"/>
        </pc:sldMkLst>
        <pc:spChg chg="mod">
          <ac:chgData name="James King" userId="30618d4cf386866a" providerId="LiveId" clId="{F8ABDDF6-056A-4BB6-947C-A58C9DDF869E}" dt="2026-09-08T02:36:50.212" v="1" actId="6549"/>
          <ac:spMkLst>
            <pc:docMk/>
            <pc:sldMk cId="0" sldId="264"/>
            <ac:spMk id="4" creationId="{00000000-0000-0000-0000-000000000000}"/>
          </ac:spMkLst>
        </pc:spChg>
      </pc:sldChg>
      <pc:sldChg chg="addSp modSp mod">
        <pc:chgData name="James King" userId="30618d4cf386866a" providerId="LiveId" clId="{F8ABDDF6-056A-4BB6-947C-A58C9DDF869E}" dt="2026-09-08T11:13:06.634" v="252" actId="1076"/>
        <pc:sldMkLst>
          <pc:docMk/>
          <pc:sldMk cId="0" sldId="266"/>
        </pc:sldMkLst>
        <pc:spChg chg="mod">
          <ac:chgData name="James King" userId="30618d4cf386866a" providerId="LiveId" clId="{F8ABDDF6-056A-4BB6-947C-A58C9DDF869E}" dt="2026-09-08T11:12:36.574" v="248" actId="1076"/>
          <ac:spMkLst>
            <pc:docMk/>
            <pc:sldMk cId="0" sldId="266"/>
            <ac:spMk id="7" creationId="{00000000-0000-0000-0000-000000000000}"/>
          </ac:spMkLst>
        </pc:spChg>
        <pc:picChg chg="add mod">
          <ac:chgData name="James King" userId="30618d4cf386866a" providerId="LiveId" clId="{F8ABDDF6-056A-4BB6-947C-A58C9DDF869E}" dt="2026-09-08T11:13:06.634" v="252" actId="1076"/>
          <ac:picMkLst>
            <pc:docMk/>
            <pc:sldMk cId="0" sldId="266"/>
            <ac:picMk id="9" creationId="{BAC6D4D8-6789-C9FB-7F90-C2C922CE369D}"/>
          </ac:picMkLst>
        </pc:picChg>
      </pc:sldChg>
      <pc:sldChg chg="modSp mod">
        <pc:chgData name="James King" userId="30618d4cf386866a" providerId="LiveId" clId="{F8ABDDF6-056A-4BB6-947C-A58C9DDF869E}" dt="2026-09-09T01:55:16.133" v="276" actId="207"/>
        <pc:sldMkLst>
          <pc:docMk/>
          <pc:sldMk cId="0" sldId="268"/>
        </pc:sldMkLst>
        <pc:spChg chg="mod">
          <ac:chgData name="James King" userId="30618d4cf386866a" providerId="LiveId" clId="{F8ABDDF6-056A-4BB6-947C-A58C9DDF869E}" dt="2026-09-09T01:55:16.133" v="276" actId="207"/>
          <ac:spMkLst>
            <pc:docMk/>
            <pc:sldMk cId="0" sldId="268"/>
            <ac:spMk id="7" creationId="{00000000-0000-0000-0000-000000000000}"/>
          </ac:spMkLst>
        </pc:spChg>
      </pc:sldChg>
      <pc:sldChg chg="addSp modSp mod">
        <pc:chgData name="James King" userId="30618d4cf386866a" providerId="LiveId" clId="{F8ABDDF6-056A-4BB6-947C-A58C9DDF869E}" dt="2026-09-09T02:02:03.129" v="284" actId="1076"/>
        <pc:sldMkLst>
          <pc:docMk/>
          <pc:sldMk cId="0" sldId="270"/>
        </pc:sldMkLst>
        <pc:spChg chg="mod">
          <ac:chgData name="James King" userId="30618d4cf386866a" providerId="LiveId" clId="{F8ABDDF6-056A-4BB6-947C-A58C9DDF869E}" dt="2026-09-09T01:57:33.734" v="278" actId="20578"/>
          <ac:spMkLst>
            <pc:docMk/>
            <pc:sldMk cId="0" sldId="270"/>
            <ac:spMk id="4" creationId="{00000000-0000-0000-0000-000000000000}"/>
          </ac:spMkLst>
        </pc:spChg>
        <pc:spChg chg="mod">
          <ac:chgData name="James King" userId="30618d4cf386866a" providerId="LiveId" clId="{F8ABDDF6-056A-4BB6-947C-A58C9DDF869E}" dt="2026-09-08T02:56:09.891" v="30" actId="12"/>
          <ac:spMkLst>
            <pc:docMk/>
            <pc:sldMk cId="0" sldId="270"/>
            <ac:spMk id="7" creationId="{00000000-0000-0000-0000-000000000000}"/>
          </ac:spMkLst>
        </pc:spChg>
        <pc:picChg chg="add mod">
          <ac:chgData name="James King" userId="30618d4cf386866a" providerId="LiveId" clId="{F8ABDDF6-056A-4BB6-947C-A58C9DDF869E}" dt="2026-09-09T02:02:03.129" v="284" actId="1076"/>
          <ac:picMkLst>
            <pc:docMk/>
            <pc:sldMk cId="0" sldId="270"/>
            <ac:picMk id="9" creationId="{9293CAB6-AF16-16E5-323E-9409901ED000}"/>
          </ac:picMkLst>
        </pc:picChg>
      </pc:sldChg>
      <pc:sldChg chg="addSp modSp mod">
        <pc:chgData name="James King" userId="30618d4cf386866a" providerId="LiveId" clId="{F8ABDDF6-056A-4BB6-947C-A58C9DDF869E}" dt="2026-09-09T02:04:29.919" v="288" actId="1076"/>
        <pc:sldMkLst>
          <pc:docMk/>
          <pc:sldMk cId="0" sldId="271"/>
        </pc:sldMkLst>
        <pc:spChg chg="mod">
          <ac:chgData name="James King" userId="30618d4cf386866a" providerId="LiveId" clId="{F8ABDDF6-056A-4BB6-947C-A58C9DDF869E}" dt="2026-09-09T02:04:25.871" v="287" actId="948"/>
          <ac:spMkLst>
            <pc:docMk/>
            <pc:sldMk cId="0" sldId="271"/>
            <ac:spMk id="7" creationId="{00000000-0000-0000-0000-000000000000}"/>
          </ac:spMkLst>
        </pc:spChg>
        <pc:picChg chg="add mod">
          <ac:chgData name="James King" userId="30618d4cf386866a" providerId="LiveId" clId="{F8ABDDF6-056A-4BB6-947C-A58C9DDF869E}" dt="2026-09-09T02:04:29.919" v="288" actId="1076"/>
          <ac:picMkLst>
            <pc:docMk/>
            <pc:sldMk cId="0" sldId="271"/>
            <ac:picMk id="9" creationId="{2C570F16-0D53-9181-28B1-6FA4EEDAEB57}"/>
          </ac:picMkLst>
        </pc:picChg>
      </pc:sldChg>
      <pc:sldChg chg="modSp mod">
        <pc:chgData name="James King" userId="30618d4cf386866a" providerId="LiveId" clId="{F8ABDDF6-056A-4BB6-947C-A58C9DDF869E}" dt="2026-09-08T02:55:43.147" v="28" actId="12"/>
        <pc:sldMkLst>
          <pc:docMk/>
          <pc:sldMk cId="0" sldId="272"/>
        </pc:sldMkLst>
        <pc:spChg chg="mod">
          <ac:chgData name="James King" userId="30618d4cf386866a" providerId="LiveId" clId="{F8ABDDF6-056A-4BB6-947C-A58C9DDF869E}" dt="2026-09-08T02:55:43.147" v="28" actId="12"/>
          <ac:spMkLst>
            <pc:docMk/>
            <pc:sldMk cId="0" sldId="272"/>
            <ac:spMk id="7" creationId="{00000000-0000-0000-0000-000000000000}"/>
          </ac:spMkLst>
        </pc:spChg>
      </pc:sldChg>
      <pc:sldChg chg="modSp mod">
        <pc:chgData name="James King" userId="30618d4cf386866a" providerId="LiveId" clId="{F8ABDDF6-056A-4BB6-947C-A58C9DDF869E}" dt="2026-09-08T02:55:31.365" v="27" actId="12"/>
        <pc:sldMkLst>
          <pc:docMk/>
          <pc:sldMk cId="0" sldId="273"/>
        </pc:sldMkLst>
        <pc:spChg chg="mod">
          <ac:chgData name="James King" userId="30618d4cf386866a" providerId="LiveId" clId="{F8ABDDF6-056A-4BB6-947C-A58C9DDF869E}" dt="2026-09-08T02:55:31.365" v="27" actId="12"/>
          <ac:spMkLst>
            <pc:docMk/>
            <pc:sldMk cId="0" sldId="273"/>
            <ac:spMk id="7" creationId="{00000000-0000-0000-0000-000000000000}"/>
          </ac:spMkLst>
        </pc:spChg>
      </pc:sldChg>
      <pc:sldChg chg="addSp modSp mod">
        <pc:chgData name="James King" userId="30618d4cf386866a" providerId="LiveId" clId="{F8ABDDF6-056A-4BB6-947C-A58C9DDF869E}" dt="2026-09-09T02:05:30.139" v="294" actId="14100"/>
        <pc:sldMkLst>
          <pc:docMk/>
          <pc:sldMk cId="0" sldId="274"/>
        </pc:sldMkLst>
        <pc:spChg chg="mod">
          <ac:chgData name="James King" userId="30618d4cf386866a" providerId="LiveId" clId="{F8ABDDF6-056A-4BB6-947C-A58C9DDF869E}" dt="2026-09-09T02:05:16.682" v="291" actId="20577"/>
          <ac:spMkLst>
            <pc:docMk/>
            <pc:sldMk cId="0" sldId="274"/>
            <ac:spMk id="8" creationId="{00000000-0000-0000-0000-000000000000}"/>
          </ac:spMkLst>
        </pc:spChg>
        <pc:picChg chg="add mod">
          <ac:chgData name="James King" userId="30618d4cf386866a" providerId="LiveId" clId="{F8ABDDF6-056A-4BB6-947C-A58C9DDF869E}" dt="2026-09-09T02:05:30.139" v="294" actId="14100"/>
          <ac:picMkLst>
            <pc:docMk/>
            <pc:sldMk cId="0" sldId="274"/>
            <ac:picMk id="10" creationId="{3E956403-F1D3-FC27-C564-6CB44CCFAD12}"/>
          </ac:picMkLst>
        </pc:picChg>
      </pc:sldChg>
      <pc:sldChg chg="modSp mod">
        <pc:chgData name="James King" userId="30618d4cf386866a" providerId="LiveId" clId="{F8ABDDF6-056A-4BB6-947C-A58C9DDF869E}" dt="2026-09-08T02:55:17.768" v="26" actId="12"/>
        <pc:sldMkLst>
          <pc:docMk/>
          <pc:sldMk cId="0" sldId="275"/>
        </pc:sldMkLst>
        <pc:spChg chg="mod">
          <ac:chgData name="James King" userId="30618d4cf386866a" providerId="LiveId" clId="{F8ABDDF6-056A-4BB6-947C-A58C9DDF869E}" dt="2026-09-08T02:55:17.768" v="26" actId="12"/>
          <ac:spMkLst>
            <pc:docMk/>
            <pc:sldMk cId="0" sldId="275"/>
            <ac:spMk id="7" creationId="{00000000-0000-0000-0000-000000000000}"/>
          </ac:spMkLst>
        </pc:spChg>
      </pc:sldChg>
      <pc:sldChg chg="addSp modSp mod">
        <pc:chgData name="James King" userId="30618d4cf386866a" providerId="LiveId" clId="{F8ABDDF6-056A-4BB6-947C-A58C9DDF869E}" dt="2026-09-09T02:06:24.812" v="297" actId="14100"/>
        <pc:sldMkLst>
          <pc:docMk/>
          <pc:sldMk cId="0" sldId="276"/>
        </pc:sldMkLst>
        <pc:spChg chg="mod">
          <ac:chgData name="James King" userId="30618d4cf386866a" providerId="LiveId" clId="{F8ABDDF6-056A-4BB6-947C-A58C9DDF869E}" dt="2026-09-08T02:45:07.101" v="3" actId="1076"/>
          <ac:spMkLst>
            <pc:docMk/>
            <pc:sldMk cId="0" sldId="276"/>
            <ac:spMk id="4" creationId="{00000000-0000-0000-0000-000000000000}"/>
          </ac:spMkLst>
        </pc:spChg>
        <pc:spChg chg="mod">
          <ac:chgData name="James King" userId="30618d4cf386866a" providerId="LiveId" clId="{F8ABDDF6-056A-4BB6-947C-A58C9DDF869E}" dt="2026-09-08T02:55:05.107" v="25" actId="12"/>
          <ac:spMkLst>
            <pc:docMk/>
            <pc:sldMk cId="0" sldId="276"/>
            <ac:spMk id="7" creationId="{00000000-0000-0000-0000-000000000000}"/>
          </ac:spMkLst>
        </pc:spChg>
        <pc:picChg chg="add mod">
          <ac:chgData name="James King" userId="30618d4cf386866a" providerId="LiveId" clId="{F8ABDDF6-056A-4BB6-947C-A58C9DDF869E}" dt="2026-09-09T02:06:24.812" v="297" actId="14100"/>
          <ac:picMkLst>
            <pc:docMk/>
            <pc:sldMk cId="0" sldId="276"/>
            <ac:picMk id="9" creationId="{D663822F-23F6-059E-3A95-1BF4EBB0C538}"/>
          </ac:picMkLst>
        </pc:picChg>
      </pc:sldChg>
      <pc:sldChg chg="addSp modSp mod">
        <pc:chgData name="James King" userId="30618d4cf386866a" providerId="LiveId" clId="{F8ABDDF6-056A-4BB6-947C-A58C9DDF869E}" dt="2026-09-09T02:10:34.780" v="303" actId="14100"/>
        <pc:sldMkLst>
          <pc:docMk/>
          <pc:sldMk cId="0" sldId="277"/>
        </pc:sldMkLst>
        <pc:spChg chg="mod">
          <ac:chgData name="James King" userId="30618d4cf386866a" providerId="LiveId" clId="{F8ABDDF6-056A-4BB6-947C-A58C9DDF869E}" dt="2026-09-09T02:10:25.350" v="301" actId="948"/>
          <ac:spMkLst>
            <pc:docMk/>
            <pc:sldMk cId="0" sldId="277"/>
            <ac:spMk id="7" creationId="{00000000-0000-0000-0000-000000000000}"/>
          </ac:spMkLst>
        </pc:spChg>
        <pc:picChg chg="add mod">
          <ac:chgData name="James King" userId="30618d4cf386866a" providerId="LiveId" clId="{F8ABDDF6-056A-4BB6-947C-A58C9DDF869E}" dt="2026-09-09T02:10:34.780" v="303" actId="14100"/>
          <ac:picMkLst>
            <pc:docMk/>
            <pc:sldMk cId="0" sldId="277"/>
            <ac:picMk id="9" creationId="{7F5EA75A-3DD6-6994-14A3-0D583D98FEB6}"/>
          </ac:picMkLst>
        </pc:picChg>
      </pc:sldChg>
      <pc:sldChg chg="modSp mod ord">
        <pc:chgData name="James King" userId="30618d4cf386866a" providerId="LiveId" clId="{F8ABDDF6-056A-4BB6-947C-A58C9DDF869E}" dt="2026-09-09T02:12:49.137" v="312" actId="108"/>
        <pc:sldMkLst>
          <pc:docMk/>
          <pc:sldMk cId="0" sldId="280"/>
        </pc:sldMkLst>
        <pc:spChg chg="mod">
          <ac:chgData name="James King" userId="30618d4cf386866a" providerId="LiveId" clId="{F8ABDDF6-056A-4BB6-947C-A58C9DDF869E}" dt="2026-09-09T02:12:49.137" v="312" actId="108"/>
          <ac:spMkLst>
            <pc:docMk/>
            <pc:sldMk cId="0" sldId="280"/>
            <ac:spMk id="7" creationId="{00000000-0000-0000-0000-000000000000}"/>
          </ac:spMkLst>
        </pc:spChg>
      </pc:sldChg>
      <pc:sldChg chg="addSp delSp modSp mod">
        <pc:chgData name="James King" userId="30618d4cf386866a" providerId="LiveId" clId="{F8ABDDF6-056A-4BB6-947C-A58C9DDF869E}" dt="2026-09-09T02:15:53.135" v="316" actId="1076"/>
        <pc:sldMkLst>
          <pc:docMk/>
          <pc:sldMk cId="0" sldId="281"/>
        </pc:sldMkLst>
        <pc:spChg chg="mod">
          <ac:chgData name="James King" userId="30618d4cf386866a" providerId="LiveId" clId="{F8ABDDF6-056A-4BB6-947C-A58C9DDF869E}" dt="2026-09-08T11:02:13.288" v="233" actId="948"/>
          <ac:spMkLst>
            <pc:docMk/>
            <pc:sldMk cId="0" sldId="281"/>
            <ac:spMk id="7" creationId="{00000000-0000-0000-0000-000000000000}"/>
          </ac:spMkLst>
        </pc:spChg>
        <pc:picChg chg="add del mod">
          <ac:chgData name="James King" userId="30618d4cf386866a" providerId="LiveId" clId="{F8ABDDF6-056A-4BB6-947C-A58C9DDF869E}" dt="2026-09-09T02:15:39.031" v="313" actId="478"/>
          <ac:picMkLst>
            <pc:docMk/>
            <pc:sldMk cId="0" sldId="281"/>
            <ac:picMk id="9" creationId="{9D63B5DD-F4BC-01F0-E4E2-343BFF47AB1C}"/>
          </ac:picMkLst>
        </pc:picChg>
        <pc:picChg chg="add mod">
          <ac:chgData name="James King" userId="30618d4cf386866a" providerId="LiveId" clId="{F8ABDDF6-056A-4BB6-947C-A58C9DDF869E}" dt="2026-09-09T02:15:53.135" v="316" actId="1076"/>
          <ac:picMkLst>
            <pc:docMk/>
            <pc:sldMk cId="0" sldId="281"/>
            <ac:picMk id="11" creationId="{A47478AA-EA98-76F2-0445-F287ED413153}"/>
          </ac:picMkLst>
        </pc:picChg>
      </pc:sldChg>
      <pc:sldChg chg="addSp modSp mod">
        <pc:chgData name="James King" userId="30618d4cf386866a" providerId="LiveId" clId="{F8ABDDF6-056A-4BB6-947C-A58C9DDF869E}" dt="2026-09-09T02:19:45.742" v="342" actId="14100"/>
        <pc:sldMkLst>
          <pc:docMk/>
          <pc:sldMk cId="0" sldId="282"/>
        </pc:sldMkLst>
        <pc:spChg chg="mod">
          <ac:chgData name="James King" userId="30618d4cf386866a" providerId="LiveId" clId="{F8ABDDF6-056A-4BB6-947C-A58C9DDF869E}" dt="2026-09-09T02:18:53.596" v="337" actId="20577"/>
          <ac:spMkLst>
            <pc:docMk/>
            <pc:sldMk cId="0" sldId="282"/>
            <ac:spMk id="7" creationId="{00000000-0000-0000-0000-000000000000}"/>
          </ac:spMkLst>
        </pc:spChg>
        <pc:picChg chg="add mod">
          <ac:chgData name="James King" userId="30618d4cf386866a" providerId="LiveId" clId="{F8ABDDF6-056A-4BB6-947C-A58C9DDF869E}" dt="2026-09-09T02:19:45.742" v="342" actId="14100"/>
          <ac:picMkLst>
            <pc:docMk/>
            <pc:sldMk cId="0" sldId="282"/>
            <ac:picMk id="9" creationId="{A6A6F258-3C08-F536-F88A-E545CC5FDF66}"/>
          </ac:picMkLst>
        </pc:picChg>
      </pc:sldChg>
      <pc:sldChg chg="addSp delSp modSp mod">
        <pc:chgData name="James King" userId="30618d4cf386866a" providerId="LiveId" clId="{F8ABDDF6-056A-4BB6-947C-A58C9DDF869E}" dt="2026-09-08T10:54:44.880" v="229" actId="1076"/>
        <pc:sldMkLst>
          <pc:docMk/>
          <pc:sldMk cId="0" sldId="291"/>
        </pc:sldMkLst>
        <pc:spChg chg="mod">
          <ac:chgData name="James King" userId="30618d4cf386866a" providerId="LiveId" clId="{F8ABDDF6-056A-4BB6-947C-A58C9DDF869E}" dt="2026-09-08T10:49:31.038" v="222" actId="20577"/>
          <ac:spMkLst>
            <pc:docMk/>
            <pc:sldMk cId="0" sldId="291"/>
            <ac:spMk id="8" creationId="{00000000-0000-0000-0000-000000000000}"/>
          </ac:spMkLst>
        </pc:spChg>
        <pc:picChg chg="add del mod">
          <ac:chgData name="James King" userId="30618d4cf386866a" providerId="LiveId" clId="{F8ABDDF6-056A-4BB6-947C-A58C9DDF869E}" dt="2026-09-08T10:54:27.446" v="226" actId="478"/>
          <ac:picMkLst>
            <pc:docMk/>
            <pc:sldMk cId="0" sldId="291"/>
            <ac:picMk id="10" creationId="{E72A534E-E9D4-7082-4416-A8585FE03843}"/>
          </ac:picMkLst>
        </pc:picChg>
        <pc:picChg chg="add mod">
          <ac:chgData name="James King" userId="30618d4cf386866a" providerId="LiveId" clId="{F8ABDDF6-056A-4BB6-947C-A58C9DDF869E}" dt="2026-09-08T10:54:44.880" v="229" actId="1076"/>
          <ac:picMkLst>
            <pc:docMk/>
            <pc:sldMk cId="0" sldId="291"/>
            <ac:picMk id="12" creationId="{DA3428F0-7FE7-10EA-42F9-E4153D2FD757}"/>
          </ac:picMkLst>
        </pc:picChg>
      </pc:sldChg>
      <pc:sldChg chg="modSp add mod">
        <pc:chgData name="James King" userId="30618d4cf386866a" providerId="LiveId" clId="{F8ABDDF6-056A-4BB6-947C-A58C9DDF869E}" dt="2026-09-09T02:12:13.250" v="310" actId="108"/>
        <pc:sldMkLst>
          <pc:docMk/>
          <pc:sldMk cId="2363802998" sldId="296"/>
        </pc:sldMkLst>
        <pc:spChg chg="mod">
          <ac:chgData name="James King" userId="30618d4cf386866a" providerId="LiveId" clId="{F8ABDDF6-056A-4BB6-947C-A58C9DDF869E}" dt="2026-09-09T02:12:13.250" v="310" actId="108"/>
          <ac:spMkLst>
            <pc:docMk/>
            <pc:sldMk cId="2363802998" sldId="296"/>
            <ac:spMk id="7" creationId="{00000000-0000-0000-0000-000000000000}"/>
          </ac:spMkLst>
        </pc:spChg>
      </pc:sldChg>
      <pc:sldChg chg="add">
        <pc:chgData name="James King" userId="30618d4cf386866a" providerId="LiveId" clId="{F8ABDDF6-056A-4BB6-947C-A58C9DDF869E}" dt="2026-09-08T10:49:19.963" v="221"/>
        <pc:sldMkLst>
          <pc:docMk/>
          <pc:sldMk cId="1405258897" sldId="29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endParaRPr dirty="0"/>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051560"/>
            <a:ext cx="2011680" cy="320040"/>
          </a:xfrm>
          <a:prstGeom prst="rect">
            <a:avLst/>
          </a:prstGeom>
          <a:noFill/>
        </p:spPr>
        <p:txBody>
          <a:bodyPr wrap="square" lIns="27432" tIns="27432" rIns="27432" bIns="27432">
            <a:noAutofit/>
          </a:bodyPr>
          <a:lstStyle/>
          <a:p>
            <a:pPr>
              <a:defRPr sz="2000" b="1" i="0">
                <a:solidFill>
                  <a:srgbClr val="F0B429"/>
                </a:solidFill>
                <a:latin typeface="Arial"/>
              </a:defRPr>
            </a:pPr>
            <a:r>
              <a:rPr sz="3200" dirty="0">
                <a:latin typeface="Arial"/>
              </a:rPr>
              <a:t>Class 1</a:t>
            </a:r>
          </a:p>
        </p:txBody>
      </p:sp>
      <p:sp>
        <p:nvSpPr>
          <p:cNvPr id="5" name="TextBox 4"/>
          <p:cNvSpPr txBox="1"/>
          <p:nvPr/>
        </p:nvSpPr>
        <p:spPr>
          <a:xfrm>
            <a:off x="731520" y="1600200"/>
            <a:ext cx="9875520" cy="731520"/>
          </a:xfrm>
          <a:prstGeom prst="rect">
            <a:avLst/>
          </a:prstGeom>
          <a:noFill/>
        </p:spPr>
        <p:txBody>
          <a:bodyPr wrap="square" lIns="27432" tIns="27432" rIns="27432" bIns="27432">
            <a:normAutofit/>
          </a:bodyPr>
          <a:lstStyle/>
          <a:p>
            <a:pPr>
              <a:defRPr sz="3000" b="1" i="0">
                <a:solidFill>
                  <a:srgbClr val="F4F7FB"/>
                </a:solidFill>
                <a:latin typeface="Arial"/>
              </a:defRPr>
            </a:pPr>
            <a:r>
              <a:rPr sz="4000" dirty="0">
                <a:latin typeface="Arial"/>
              </a:rPr>
              <a:t>Ephesians 6:10–13</a:t>
            </a:r>
          </a:p>
        </p:txBody>
      </p:sp>
      <p:sp>
        <p:nvSpPr>
          <p:cNvPr id="6" name="TextBox 5"/>
          <p:cNvSpPr txBox="1"/>
          <p:nvPr/>
        </p:nvSpPr>
        <p:spPr>
          <a:xfrm>
            <a:off x="731520" y="2514600"/>
            <a:ext cx="9326880" cy="502920"/>
          </a:xfrm>
          <a:prstGeom prst="rect">
            <a:avLst/>
          </a:prstGeom>
          <a:noFill/>
        </p:spPr>
        <p:txBody>
          <a:bodyPr wrap="square" lIns="27432" tIns="27432" rIns="27432" bIns="27432">
            <a:noAutofit/>
          </a:bodyPr>
          <a:lstStyle/>
          <a:p>
            <a:pPr>
              <a:defRPr sz="2400" b="0" i="0">
                <a:solidFill>
                  <a:srgbClr val="CBD5E1"/>
                </a:solidFill>
                <a:latin typeface="Arial"/>
              </a:defRPr>
            </a:pPr>
            <a:r>
              <a:rPr sz="4400" b="1" dirty="0">
                <a:latin typeface="Arial"/>
              </a:rPr>
              <a:t>The Call to Stand</a:t>
            </a:r>
          </a:p>
        </p:txBody>
      </p:sp>
      <p:sp>
        <p:nvSpPr>
          <p:cNvPr id="7" name="Rectangle 6"/>
          <p:cNvSpPr/>
          <p:nvPr/>
        </p:nvSpPr>
        <p:spPr>
          <a:xfrm>
            <a:off x="731520" y="3383280"/>
            <a:ext cx="4114800" cy="32004"/>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49808" y="3794760"/>
            <a:ext cx="6583680" cy="365760"/>
          </a:xfrm>
          <a:prstGeom prst="rect">
            <a:avLst/>
          </a:prstGeom>
          <a:noFill/>
        </p:spPr>
        <p:txBody>
          <a:bodyPr wrap="square" lIns="27432" tIns="27432" rIns="27432" bIns="27432">
            <a:normAutofit/>
          </a:bodyPr>
          <a:lstStyle/>
          <a:p>
            <a:pPr>
              <a:defRPr sz="2000" b="0" i="0">
                <a:solidFill>
                  <a:srgbClr val="CBD5E1"/>
                </a:solidFill>
                <a:latin typeface="Arial"/>
              </a:defRPr>
            </a:pPr>
            <a:r>
              <a:rPr sz="2000" b="1" dirty="0">
                <a:latin typeface="Arial"/>
              </a:rPr>
              <a:t>Adult Bible Study</a:t>
            </a:r>
          </a:p>
        </p:txBody>
      </p:sp>
      <p:sp>
        <p:nvSpPr>
          <p:cNvPr id="9" name="TextBox 8"/>
          <p:cNvSpPr txBox="1"/>
          <p:nvPr/>
        </p:nvSpPr>
        <p:spPr>
          <a:xfrm>
            <a:off x="6675120" y="5349240"/>
            <a:ext cx="4572000" cy="502920"/>
          </a:xfrm>
          <a:prstGeom prst="rect">
            <a:avLst/>
          </a:prstGeom>
          <a:noFill/>
        </p:spPr>
        <p:txBody>
          <a:bodyPr wrap="square" lIns="27432" tIns="27432" rIns="27432" bIns="27432">
            <a:normAutofit/>
          </a:bodyPr>
          <a:lstStyle/>
          <a:p>
            <a:pPr algn="r">
              <a:defRPr sz="2400" b="1" i="0">
                <a:solidFill>
                  <a:srgbClr val="F0B429"/>
                </a:solidFill>
                <a:latin typeface="Arial"/>
              </a:defRPr>
            </a:pPr>
            <a:r>
              <a:rPr sz="2000">
                <a:latin typeface="Arial"/>
              </a:rPr>
              <a:t>Be strong · Put on · Stand</a:t>
            </a:r>
          </a:p>
        </p:txBody>
      </p:sp>
      <p:pic>
        <p:nvPicPr>
          <p:cNvPr id="11" name="Picture 10">
            <a:extLst>
              <a:ext uri="{FF2B5EF4-FFF2-40B4-BE49-F238E27FC236}">
                <a16:creationId xmlns:a16="http://schemas.microsoft.com/office/drawing/2014/main" id="{87C41C75-1596-D459-ED06-5C336FA2137F}"/>
              </a:ext>
            </a:extLst>
          </p:cNvPr>
          <p:cNvPicPr>
            <a:picLocks noChangeAspect="1"/>
          </p:cNvPicPr>
          <p:nvPr/>
        </p:nvPicPr>
        <p:blipFill>
          <a:blip r:embed="rId2"/>
          <a:stretch>
            <a:fillRect/>
          </a:stretch>
        </p:blipFill>
        <p:spPr>
          <a:xfrm>
            <a:off x="7010247" y="387469"/>
            <a:ext cx="4732873" cy="47328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Purpose of This Lesson</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Introduction</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3000"/>
              </a:spcAft>
              <a:buChar char="•"/>
              <a:defRPr sz="2000">
                <a:solidFill>
                  <a:srgbClr val="F4F7FB"/>
                </a:solidFill>
                <a:latin typeface="Arial"/>
              </a:defRPr>
            </a:pPr>
            <a:r>
              <a:rPr sz="2000" dirty="0">
                <a:latin typeface="Arial"/>
              </a:rPr>
              <a:t>An in-depth exegetical companion to the Week 1 teaching and student notes.</a:t>
            </a:r>
          </a:p>
          <a:p>
            <a:pPr>
              <a:spcAft>
                <a:spcPts val="3000"/>
              </a:spcAft>
              <a:buChar char="•"/>
              <a:defRPr sz="2000">
                <a:solidFill>
                  <a:srgbClr val="F4F7FB"/>
                </a:solidFill>
                <a:latin typeface="Arial"/>
              </a:defRPr>
            </a:pPr>
            <a:r>
              <a:rPr sz="2000" dirty="0">
                <a:latin typeface="Arial"/>
              </a:rPr>
              <a:t>Written for lay members who want to look more closely at the Greek text itself.</a:t>
            </a:r>
          </a:p>
          <a:p>
            <a:pPr>
              <a:spcAft>
                <a:spcPts val="3000"/>
              </a:spcAft>
              <a:buChar char="•"/>
              <a:defRPr sz="2000">
                <a:solidFill>
                  <a:srgbClr val="F4F7FB"/>
                </a:solidFill>
                <a:latin typeface="Arial"/>
              </a:defRPr>
            </a:pPr>
            <a:r>
              <a:rPr sz="2000" dirty="0">
                <a:latin typeface="Arial"/>
              </a:rPr>
              <a:t>Focuses on what believers are actually commanded to do in spiritual battle.</a:t>
            </a:r>
          </a:p>
          <a:p>
            <a:pPr>
              <a:spcAft>
                <a:spcPts val="3000"/>
              </a:spcAft>
              <a:buChar char="•"/>
              <a:defRPr sz="2000">
                <a:solidFill>
                  <a:srgbClr val="F4F7FB"/>
                </a:solidFill>
                <a:latin typeface="Arial"/>
              </a:defRPr>
            </a:pPr>
            <a:r>
              <a:rPr sz="2000" dirty="0">
                <a:latin typeface="Arial"/>
              </a:rPr>
              <a:t>Shows how armor language connects to putting on Christ and Christian character.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Two Focal Points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Introduction</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3000"/>
              </a:spcAft>
              <a:buChar char="•"/>
              <a:defRPr sz="2000">
                <a:solidFill>
                  <a:srgbClr val="F4F7FB"/>
                </a:solidFill>
                <a:latin typeface="Arial"/>
              </a:defRPr>
            </a:pPr>
            <a:r>
              <a:rPr sz="2000" dirty="0" err="1">
                <a:latin typeface="Arial"/>
              </a:rPr>
              <a:t>ἵστημι</a:t>
            </a:r>
            <a:r>
              <a:rPr sz="2000" dirty="0">
                <a:latin typeface="Arial"/>
              </a:rPr>
              <a:t> and </a:t>
            </a:r>
            <a:r>
              <a:rPr sz="2000" dirty="0" err="1">
                <a:latin typeface="Arial"/>
              </a:rPr>
              <a:t>ἀνθίστημι</a:t>
            </a:r>
            <a:r>
              <a:rPr sz="2000" dirty="0">
                <a:latin typeface="Arial"/>
              </a:rPr>
              <a:t> — “stand” and “withstand.”</a:t>
            </a:r>
          </a:p>
          <a:p>
            <a:pPr>
              <a:spcAft>
                <a:spcPts val="3000"/>
              </a:spcAft>
              <a:buChar char="•"/>
              <a:defRPr sz="2000">
                <a:solidFill>
                  <a:srgbClr val="F4F7FB"/>
                </a:solidFill>
                <a:latin typeface="Arial"/>
              </a:defRPr>
            </a:pPr>
            <a:r>
              <a:rPr sz="2000" dirty="0">
                <a:latin typeface="Arial"/>
              </a:rPr>
              <a:t>Their repeated use shows the kind of action a believer is called to take.</a:t>
            </a:r>
          </a:p>
          <a:p>
            <a:pPr>
              <a:spcAft>
                <a:spcPts val="3000"/>
              </a:spcAft>
              <a:buChar char="•"/>
              <a:defRPr sz="2000">
                <a:solidFill>
                  <a:srgbClr val="F4F7FB"/>
                </a:solidFill>
                <a:latin typeface="Arial"/>
              </a:defRPr>
            </a:pPr>
            <a:r>
              <a:rPr sz="2000" dirty="0" err="1">
                <a:latin typeface="Arial"/>
              </a:rPr>
              <a:t>ἐνδύω</a:t>
            </a:r>
            <a:r>
              <a:rPr sz="2000" dirty="0">
                <a:latin typeface="Arial"/>
              </a:rPr>
              <a:t> — “put on.”</a:t>
            </a:r>
          </a:p>
          <a:p>
            <a:pPr>
              <a:spcAft>
                <a:spcPts val="3000"/>
              </a:spcAft>
              <a:buChar char="•"/>
              <a:defRPr sz="2000">
                <a:solidFill>
                  <a:srgbClr val="F4F7FB"/>
                </a:solidFill>
                <a:latin typeface="Arial"/>
              </a:defRPr>
            </a:pPr>
            <a:r>
              <a:rPr sz="2000" dirty="0">
                <a:latin typeface="Arial"/>
              </a:rPr>
              <a:t>This verb is traced through Paul’s letters: Christ, the new man, virtues, and armor.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The Governing Insight</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Introduction</a:t>
            </a:r>
          </a:p>
        </p:txBody>
      </p:sp>
      <p:sp>
        <p:nvSpPr>
          <p:cNvPr id="7" name="Rounded Rectangle 6"/>
          <p:cNvSpPr/>
          <p:nvPr/>
        </p:nvSpPr>
        <p:spPr>
          <a:xfrm>
            <a:off x="822960" y="1143000"/>
            <a:ext cx="10469880" cy="1417320"/>
          </a:xfrm>
          <a:prstGeom prst="roundRect">
            <a:avLst/>
          </a:prstGeom>
          <a:solidFill>
            <a:srgbClr val="172238"/>
          </a:solidFill>
          <a:ln w="25400">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1444752"/>
            <a:ext cx="9921240" cy="822960"/>
          </a:xfrm>
          <a:prstGeom prst="rect">
            <a:avLst/>
          </a:prstGeom>
          <a:noFill/>
        </p:spPr>
        <p:txBody>
          <a:bodyPr wrap="square" lIns="27432" tIns="27432" rIns="27432" bIns="27432">
            <a:normAutofit/>
          </a:bodyPr>
          <a:lstStyle/>
          <a:p>
            <a:pPr algn="ctr">
              <a:defRPr sz="2000" b="0" i="1">
                <a:solidFill>
                  <a:srgbClr val="F4F7FB"/>
                </a:solidFill>
                <a:latin typeface="Arial"/>
              </a:defRPr>
            </a:pPr>
            <a:r>
              <a:rPr sz="2000">
                <a:latin typeface="Arial"/>
              </a:rPr>
              <a:t>The armor of God is not separate equipment issued to a soldier; it is the believer’s Christ-formed character, deployed for conflict.</a:t>
            </a:r>
          </a:p>
        </p:txBody>
      </p:sp>
      <p:sp>
        <p:nvSpPr>
          <p:cNvPr id="9" name="TextBox 8"/>
          <p:cNvSpPr txBox="1"/>
          <p:nvPr/>
        </p:nvSpPr>
        <p:spPr>
          <a:xfrm>
            <a:off x="914400" y="2971800"/>
            <a:ext cx="10195560" cy="2926080"/>
          </a:xfrm>
          <a:prstGeom prst="rect">
            <a:avLst/>
          </a:prstGeom>
          <a:noFill/>
        </p:spPr>
        <p:txBody>
          <a:bodyPr wrap="square">
            <a:normAutofit/>
          </a:bodyPr>
          <a:lstStyle/>
          <a:p>
            <a:pPr>
              <a:spcAft>
                <a:spcPts val="3000"/>
              </a:spcAft>
              <a:buChar char="•"/>
              <a:defRPr sz="2000">
                <a:solidFill>
                  <a:srgbClr val="CBD5E1"/>
                </a:solidFill>
                <a:latin typeface="Arial"/>
              </a:defRPr>
            </a:pPr>
            <a:r>
              <a:rPr sz="2000" dirty="0">
                <a:latin typeface="Arial"/>
              </a:rPr>
              <a:t>Spiritual warfare is not detached from ordinary Christian growth.</a:t>
            </a:r>
          </a:p>
          <a:p>
            <a:pPr>
              <a:spcAft>
                <a:spcPts val="3000"/>
              </a:spcAft>
              <a:buChar char="•"/>
              <a:defRPr sz="2000">
                <a:solidFill>
                  <a:srgbClr val="CBD5E1"/>
                </a:solidFill>
                <a:latin typeface="Arial"/>
              </a:defRPr>
            </a:pPr>
            <a:r>
              <a:rPr sz="2000" dirty="0">
                <a:latin typeface="Arial"/>
              </a:rPr>
              <a:t>The same Christ we put on at conversion is the life we deliberately wear in the day of conflict.</a:t>
            </a:r>
          </a:p>
        </p:txBody>
      </p:sp>
      <p:pic>
        <p:nvPicPr>
          <p:cNvPr id="11" name="Picture 10">
            <a:extLst>
              <a:ext uri="{FF2B5EF4-FFF2-40B4-BE49-F238E27FC236}">
                <a16:creationId xmlns:a16="http://schemas.microsoft.com/office/drawing/2014/main" id="{7AB21404-1D00-54D5-0761-11FACC254F44}"/>
              </a:ext>
            </a:extLst>
          </p:cNvPr>
          <p:cNvPicPr>
            <a:picLocks noChangeAspect="1"/>
          </p:cNvPicPr>
          <p:nvPr/>
        </p:nvPicPr>
        <p:blipFill>
          <a:blip r:embed="rId2"/>
          <a:stretch>
            <a:fillRect/>
          </a:stretch>
        </p:blipFill>
        <p:spPr>
          <a:xfrm>
            <a:off x="2743199" y="4225074"/>
            <a:ext cx="4488611" cy="224430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Positional Reality and Experiential Response</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Framework</a:t>
            </a:r>
          </a:p>
        </p:txBody>
      </p:sp>
      <p:sp>
        <p:nvSpPr>
          <p:cNvPr id="7" name="TextBox 6"/>
          <p:cNvSpPr txBox="1"/>
          <p:nvPr/>
        </p:nvSpPr>
        <p:spPr>
          <a:xfrm>
            <a:off x="960120" y="1207008"/>
            <a:ext cx="4297680" cy="365760"/>
          </a:xfrm>
          <a:prstGeom prst="rect">
            <a:avLst/>
          </a:prstGeom>
          <a:noFill/>
        </p:spPr>
        <p:txBody>
          <a:bodyPr wrap="square" lIns="27432" tIns="27432" rIns="27432" bIns="27432">
            <a:normAutofit/>
          </a:bodyPr>
          <a:lstStyle/>
          <a:p>
            <a:pPr algn="ctr">
              <a:defRPr sz="2400" b="1" i="0">
                <a:solidFill>
                  <a:srgbClr val="F0B429"/>
                </a:solidFill>
                <a:latin typeface="Arial"/>
              </a:defRPr>
            </a:pPr>
            <a:r>
              <a:rPr sz="2000">
                <a:latin typeface="Arial"/>
              </a:rPr>
              <a:t>What God has done</a:t>
            </a:r>
          </a:p>
        </p:txBody>
      </p:sp>
      <p:sp>
        <p:nvSpPr>
          <p:cNvPr id="8" name="TextBox 7"/>
          <p:cNvSpPr txBox="1"/>
          <p:nvPr/>
        </p:nvSpPr>
        <p:spPr>
          <a:xfrm>
            <a:off x="6720840" y="1207008"/>
            <a:ext cx="4297680" cy="365760"/>
          </a:xfrm>
          <a:prstGeom prst="rect">
            <a:avLst/>
          </a:prstGeom>
          <a:noFill/>
        </p:spPr>
        <p:txBody>
          <a:bodyPr wrap="square" lIns="27432" tIns="27432" rIns="27432" bIns="27432">
            <a:normAutofit/>
          </a:bodyPr>
          <a:lstStyle/>
          <a:p>
            <a:pPr algn="ctr">
              <a:defRPr sz="2400" b="1" i="0">
                <a:solidFill>
                  <a:srgbClr val="4DA3FF"/>
                </a:solidFill>
                <a:latin typeface="Arial"/>
              </a:defRPr>
            </a:pPr>
            <a:r>
              <a:rPr sz="2000">
                <a:latin typeface="Arial"/>
              </a:rPr>
              <a:t>What the believer does</a:t>
            </a:r>
          </a:p>
        </p:txBody>
      </p:sp>
      <p:sp>
        <p:nvSpPr>
          <p:cNvPr id="9" name="Rounded Rectangle 8"/>
          <p:cNvSpPr/>
          <p:nvPr/>
        </p:nvSpPr>
        <p:spPr>
          <a:xfrm>
            <a:off x="822960" y="1737360"/>
            <a:ext cx="4572000" cy="3474720"/>
          </a:xfrm>
          <a:prstGeom prst="roundRect">
            <a:avLst/>
          </a:prstGeom>
          <a:solidFill>
            <a:srgbClr val="172238"/>
          </a:solidFill>
          <a:ln w="25400">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583680" y="1737360"/>
            <a:ext cx="4572000" cy="3474720"/>
          </a:xfrm>
          <a:prstGeom prst="roundRect">
            <a:avLst/>
          </a:prstGeom>
          <a:solidFill>
            <a:srgbClr val="172238"/>
          </a:solidFill>
          <a:ln w="25400">
            <a:solidFill>
              <a:srgbClr val="4DA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ight Arrow 10"/>
          <p:cNvSpPr/>
          <p:nvPr/>
        </p:nvSpPr>
        <p:spPr>
          <a:xfrm>
            <a:off x="5577840" y="2971800"/>
            <a:ext cx="822960" cy="384048"/>
          </a:xfrm>
          <a:prstGeom prst="rightArrow">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143000" y="2148840"/>
            <a:ext cx="3931920" cy="2468880"/>
          </a:xfrm>
          <a:prstGeom prst="rect">
            <a:avLst/>
          </a:prstGeom>
          <a:noFill/>
        </p:spPr>
        <p:txBody>
          <a:bodyPr wrap="square" lIns="27432" tIns="27432" rIns="27432" bIns="27432">
            <a:normAutofit/>
          </a:bodyPr>
          <a:lstStyle/>
          <a:p>
            <a:pPr algn="ctr">
              <a:defRPr sz="2000" b="0" i="0">
                <a:solidFill>
                  <a:srgbClr val="F4F7FB"/>
                </a:solidFill>
                <a:latin typeface="Arial"/>
              </a:defRPr>
            </a:pPr>
            <a:r>
              <a:rPr sz="2000">
                <a:latin typeface="Arial"/>
              </a:rPr>
              <a:t>Forgiven</a:t>
            </a:r>
            <a:br/>
            <a:r>
              <a:rPr sz="2000">
                <a:latin typeface="Arial"/>
              </a:rPr>
              <a:t>Sealed</a:t>
            </a:r>
            <a:br/>
            <a:r>
              <a:rPr sz="2000">
                <a:latin typeface="Arial"/>
              </a:rPr>
              <a:t>Indwelt by the Spirit</a:t>
            </a:r>
            <a:br/>
            <a:r>
              <a:rPr sz="2000">
                <a:latin typeface="Arial"/>
              </a:rPr>
              <a:t>Blessed in Christ</a:t>
            </a:r>
            <a:br/>
            <a:r>
              <a:rPr sz="2000">
                <a:latin typeface="Arial"/>
              </a:rPr>
              <a:t>Equipped by God</a:t>
            </a:r>
          </a:p>
        </p:txBody>
      </p:sp>
      <p:sp>
        <p:nvSpPr>
          <p:cNvPr id="13" name="TextBox 12"/>
          <p:cNvSpPr txBox="1"/>
          <p:nvPr/>
        </p:nvSpPr>
        <p:spPr>
          <a:xfrm>
            <a:off x="6903720" y="2148840"/>
            <a:ext cx="3931920" cy="2468880"/>
          </a:xfrm>
          <a:prstGeom prst="rect">
            <a:avLst/>
          </a:prstGeom>
          <a:noFill/>
        </p:spPr>
        <p:txBody>
          <a:bodyPr wrap="square" lIns="27432" tIns="27432" rIns="27432" bIns="27432">
            <a:normAutofit/>
          </a:bodyPr>
          <a:lstStyle/>
          <a:p>
            <a:pPr algn="ctr">
              <a:defRPr sz="2000" b="0" i="0">
                <a:solidFill>
                  <a:srgbClr val="F4F7FB"/>
                </a:solidFill>
                <a:latin typeface="Arial"/>
              </a:defRPr>
            </a:pPr>
            <a:r>
              <a:rPr sz="2000">
                <a:latin typeface="Arial"/>
              </a:rPr>
              <a:t>Be strong</a:t>
            </a:r>
            <a:br/>
            <a:r>
              <a:rPr sz="2000">
                <a:latin typeface="Arial"/>
              </a:rPr>
              <a:t>Put on the armor</a:t>
            </a:r>
            <a:br/>
            <a:r>
              <a:rPr sz="2000">
                <a:latin typeface="Arial"/>
              </a:rPr>
              <a:t>Stand firm</a:t>
            </a:r>
            <a:br/>
            <a:r>
              <a:rPr sz="2000">
                <a:latin typeface="Arial"/>
              </a:rPr>
              <a:t>Withstand pressure</a:t>
            </a:r>
            <a:br/>
            <a:r>
              <a:rPr sz="2000">
                <a:latin typeface="Arial"/>
              </a:rPr>
              <a:t>Resist by faith</a:t>
            </a:r>
          </a:p>
        </p:txBody>
      </p:sp>
      <p:sp>
        <p:nvSpPr>
          <p:cNvPr id="14" name="TextBox 13"/>
          <p:cNvSpPr txBox="1"/>
          <p:nvPr/>
        </p:nvSpPr>
        <p:spPr>
          <a:xfrm>
            <a:off x="1280160" y="5715000"/>
            <a:ext cx="9692640" cy="411480"/>
          </a:xfrm>
          <a:prstGeom prst="rect">
            <a:avLst/>
          </a:prstGeom>
          <a:noFill/>
        </p:spPr>
        <p:txBody>
          <a:bodyPr wrap="square" lIns="27432" tIns="27432" rIns="27432" bIns="27432">
            <a:normAutofit/>
          </a:bodyPr>
          <a:lstStyle/>
          <a:p>
            <a:pPr algn="ctr">
              <a:defRPr sz="2000" b="1" i="0">
                <a:solidFill>
                  <a:srgbClr val="CBD5E1"/>
                </a:solidFill>
                <a:latin typeface="Arial"/>
              </a:defRPr>
            </a:pPr>
            <a:r>
              <a:rPr sz="2000">
                <a:latin typeface="Arial"/>
              </a:rPr>
              <a:t>The armor is God’s provision, appropriated by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Ephesians: Doctrine to Duty</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Overview</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2400"/>
              </a:spcAft>
              <a:buFont typeface="Wingdings" panose="05000000000000000000" pitchFamily="2" charset="2"/>
              <a:buChar char="v"/>
              <a:defRPr sz="2000">
                <a:solidFill>
                  <a:srgbClr val="F4F7FB"/>
                </a:solidFill>
                <a:latin typeface="Arial"/>
              </a:defRPr>
            </a:pPr>
            <a:r>
              <a:rPr sz="2000" dirty="0">
                <a:latin typeface="Arial"/>
              </a:rPr>
              <a:t>Chapters 1–3 lay out the believer’s position in Christ.</a:t>
            </a:r>
          </a:p>
          <a:p>
            <a:pPr marL="342900" indent="-342900">
              <a:spcAft>
                <a:spcPts val="2400"/>
              </a:spcAft>
              <a:buFont typeface="Wingdings" panose="05000000000000000000" pitchFamily="2" charset="2"/>
              <a:buChar char="v"/>
              <a:defRPr sz="2000">
                <a:solidFill>
                  <a:srgbClr val="F4F7FB"/>
                </a:solidFill>
                <a:latin typeface="Arial"/>
              </a:defRPr>
            </a:pPr>
            <a:r>
              <a:rPr sz="2000" dirty="0">
                <a:latin typeface="Arial"/>
              </a:rPr>
              <a:t>Chapters 4–6 spell out the conduct that position requires.</a:t>
            </a:r>
          </a:p>
          <a:p>
            <a:pPr marL="342900" indent="-342900">
              <a:spcAft>
                <a:spcPts val="2400"/>
              </a:spcAft>
              <a:buFont typeface="Wingdings" panose="05000000000000000000" pitchFamily="2" charset="2"/>
              <a:buChar char="v"/>
              <a:defRPr sz="2000">
                <a:solidFill>
                  <a:srgbClr val="F4F7FB"/>
                </a:solidFill>
                <a:latin typeface="Arial"/>
              </a:defRPr>
            </a:pPr>
            <a:r>
              <a:rPr sz="2000" dirty="0">
                <a:latin typeface="Arial"/>
              </a:rPr>
              <a:t>The letter moves through church life, personal holiness, and household relationships.</a:t>
            </a:r>
          </a:p>
          <a:p>
            <a:pPr marL="342900" indent="-342900">
              <a:spcAft>
                <a:spcPts val="2400"/>
              </a:spcAft>
              <a:buFont typeface="Wingdings" panose="05000000000000000000" pitchFamily="2" charset="2"/>
              <a:buChar char="v"/>
              <a:defRPr sz="2000">
                <a:solidFill>
                  <a:srgbClr val="F4F7FB"/>
                </a:solidFill>
                <a:latin typeface="Arial"/>
              </a:defRPr>
            </a:pPr>
            <a:r>
              <a:rPr sz="2000" dirty="0">
                <a:latin typeface="Arial"/>
              </a:rPr>
              <a:t>Ephesians 6:10–20 closes the letter with a final charge: a soldier dressing for battle.</a:t>
            </a:r>
          </a:p>
        </p:txBody>
      </p:sp>
      <p:pic>
        <p:nvPicPr>
          <p:cNvPr id="9" name="Picture 8">
            <a:extLst>
              <a:ext uri="{FF2B5EF4-FFF2-40B4-BE49-F238E27FC236}">
                <a16:creationId xmlns:a16="http://schemas.microsoft.com/office/drawing/2014/main" id="{9F167EC0-D934-4718-AAF1-548203586C3A}"/>
              </a:ext>
            </a:extLst>
          </p:cNvPr>
          <p:cNvPicPr>
            <a:picLocks noChangeAspect="1"/>
          </p:cNvPicPr>
          <p:nvPr/>
        </p:nvPicPr>
        <p:blipFill>
          <a:blip r:embed="rId2"/>
          <a:stretch>
            <a:fillRect/>
          </a:stretch>
        </p:blipFill>
        <p:spPr>
          <a:xfrm>
            <a:off x="4895266" y="3360851"/>
            <a:ext cx="4834244" cy="32228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The Flow of Ephesians 6:10–13</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Overview</a:t>
            </a:r>
          </a:p>
        </p:txBody>
      </p:sp>
      <p:sp>
        <p:nvSpPr>
          <p:cNvPr id="7" name="Right Arrow 6"/>
          <p:cNvSpPr/>
          <p:nvPr/>
        </p:nvSpPr>
        <p:spPr>
          <a:xfrm>
            <a:off x="2185415" y="2267712"/>
            <a:ext cx="384048" cy="256032"/>
          </a:xfrm>
          <a:prstGeom prst="rightArrow">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ight Arrow 7"/>
          <p:cNvSpPr/>
          <p:nvPr/>
        </p:nvSpPr>
        <p:spPr>
          <a:xfrm>
            <a:off x="4142232" y="2267712"/>
            <a:ext cx="384048" cy="256032"/>
          </a:xfrm>
          <a:prstGeom prst="rightArrow">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ight Arrow 8"/>
          <p:cNvSpPr/>
          <p:nvPr/>
        </p:nvSpPr>
        <p:spPr>
          <a:xfrm>
            <a:off x="6099048" y="2267712"/>
            <a:ext cx="384048" cy="256032"/>
          </a:xfrm>
          <a:prstGeom prst="rightArrow">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ight Arrow 9"/>
          <p:cNvSpPr/>
          <p:nvPr/>
        </p:nvSpPr>
        <p:spPr>
          <a:xfrm>
            <a:off x="8055864" y="2267712"/>
            <a:ext cx="384048" cy="256032"/>
          </a:xfrm>
          <a:prstGeom prst="rightArrow">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ight Arrow 10"/>
          <p:cNvSpPr/>
          <p:nvPr/>
        </p:nvSpPr>
        <p:spPr>
          <a:xfrm>
            <a:off x="10012680" y="2267712"/>
            <a:ext cx="384048" cy="256032"/>
          </a:xfrm>
          <a:prstGeom prst="rightArrow">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502920" y="1828800"/>
            <a:ext cx="1755648" cy="1188720"/>
          </a:xfrm>
          <a:prstGeom prst="roundRect">
            <a:avLst/>
          </a:prstGeom>
          <a:solidFill>
            <a:srgbClr val="172238"/>
          </a:solidFill>
          <a:ln w="25400">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12648" y="1920240"/>
            <a:ext cx="320040" cy="274320"/>
          </a:xfrm>
          <a:prstGeom prst="rect">
            <a:avLst/>
          </a:prstGeom>
          <a:noFill/>
        </p:spPr>
        <p:txBody>
          <a:bodyPr wrap="square" lIns="27432" tIns="27432" rIns="27432" bIns="27432">
            <a:normAutofit fontScale="85000" lnSpcReduction="20000"/>
          </a:bodyPr>
          <a:lstStyle/>
          <a:p>
            <a:pPr>
              <a:defRPr sz="2000" b="1" i="0">
                <a:solidFill>
                  <a:srgbClr val="F0B429"/>
                </a:solidFill>
                <a:latin typeface="Arial"/>
              </a:defRPr>
            </a:pPr>
            <a:r>
              <a:rPr sz="2000">
                <a:latin typeface="Arial"/>
              </a:rPr>
              <a:t>1</a:t>
            </a:r>
          </a:p>
        </p:txBody>
      </p:sp>
      <p:sp>
        <p:nvSpPr>
          <p:cNvPr id="14" name="TextBox 13"/>
          <p:cNvSpPr txBox="1"/>
          <p:nvPr/>
        </p:nvSpPr>
        <p:spPr>
          <a:xfrm>
            <a:off x="704088" y="2240280"/>
            <a:ext cx="1353312" cy="566928"/>
          </a:xfrm>
          <a:prstGeom prst="rect">
            <a:avLst/>
          </a:prstGeom>
          <a:noFill/>
        </p:spPr>
        <p:txBody>
          <a:bodyPr wrap="square" lIns="27432" tIns="27432" rIns="27432" bIns="27432">
            <a:normAutofit fontScale="92500" lnSpcReduction="20000"/>
          </a:bodyPr>
          <a:lstStyle/>
          <a:p>
            <a:pPr algn="ctr">
              <a:defRPr sz="2000" b="1" i="0">
                <a:solidFill>
                  <a:srgbClr val="F4F7FB"/>
                </a:solidFill>
                <a:latin typeface="Arial"/>
              </a:defRPr>
            </a:pPr>
            <a:r>
              <a:rPr sz="2000">
                <a:latin typeface="Arial"/>
              </a:rPr>
              <a:t>Be strong</a:t>
            </a:r>
            <a:br/>
            <a:r>
              <a:rPr sz="2000">
                <a:latin typeface="Arial"/>
              </a:rPr>
              <a:t>in the Lord</a:t>
            </a:r>
          </a:p>
        </p:txBody>
      </p:sp>
      <p:sp>
        <p:nvSpPr>
          <p:cNvPr id="15" name="Rounded Rectangle 14"/>
          <p:cNvSpPr/>
          <p:nvPr/>
        </p:nvSpPr>
        <p:spPr>
          <a:xfrm>
            <a:off x="2459736" y="1828800"/>
            <a:ext cx="1755648" cy="1188720"/>
          </a:xfrm>
          <a:prstGeom prst="roundRect">
            <a:avLst/>
          </a:prstGeom>
          <a:solidFill>
            <a:srgbClr val="172238"/>
          </a:solidFill>
          <a:ln w="25400">
            <a:solidFill>
              <a:srgbClr val="4DA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2569464" y="1920240"/>
            <a:ext cx="320040" cy="274320"/>
          </a:xfrm>
          <a:prstGeom prst="rect">
            <a:avLst/>
          </a:prstGeom>
          <a:noFill/>
        </p:spPr>
        <p:txBody>
          <a:bodyPr wrap="square" lIns="27432" tIns="27432" rIns="27432" bIns="27432">
            <a:normAutofit fontScale="85000" lnSpcReduction="20000"/>
          </a:bodyPr>
          <a:lstStyle/>
          <a:p>
            <a:pPr>
              <a:defRPr sz="2000" b="1" i="0">
                <a:solidFill>
                  <a:srgbClr val="4DA3FF"/>
                </a:solidFill>
                <a:latin typeface="Arial"/>
              </a:defRPr>
            </a:pPr>
            <a:r>
              <a:rPr sz="2000">
                <a:latin typeface="Arial"/>
              </a:rPr>
              <a:t>2</a:t>
            </a:r>
          </a:p>
        </p:txBody>
      </p:sp>
      <p:sp>
        <p:nvSpPr>
          <p:cNvPr id="17" name="TextBox 16"/>
          <p:cNvSpPr txBox="1"/>
          <p:nvPr/>
        </p:nvSpPr>
        <p:spPr>
          <a:xfrm>
            <a:off x="2660904" y="2240280"/>
            <a:ext cx="1353312" cy="566928"/>
          </a:xfrm>
          <a:prstGeom prst="rect">
            <a:avLst/>
          </a:prstGeom>
          <a:noFill/>
        </p:spPr>
        <p:txBody>
          <a:bodyPr wrap="square" lIns="27432" tIns="27432" rIns="27432" bIns="27432">
            <a:normAutofit fontScale="92500" lnSpcReduction="20000"/>
          </a:bodyPr>
          <a:lstStyle/>
          <a:p>
            <a:pPr algn="ctr">
              <a:defRPr sz="2000" b="1" i="0">
                <a:solidFill>
                  <a:srgbClr val="F4F7FB"/>
                </a:solidFill>
                <a:latin typeface="Arial"/>
              </a:defRPr>
            </a:pPr>
            <a:r>
              <a:rPr sz="2000">
                <a:latin typeface="Arial"/>
              </a:rPr>
              <a:t>Put on</a:t>
            </a:r>
            <a:br/>
            <a:r>
              <a:rPr sz="2000">
                <a:latin typeface="Arial"/>
              </a:rPr>
              <a:t>the armor</a:t>
            </a:r>
          </a:p>
        </p:txBody>
      </p:sp>
      <p:sp>
        <p:nvSpPr>
          <p:cNvPr id="18" name="Rounded Rectangle 17"/>
          <p:cNvSpPr/>
          <p:nvPr/>
        </p:nvSpPr>
        <p:spPr>
          <a:xfrm>
            <a:off x="4416552" y="1828800"/>
            <a:ext cx="1755648" cy="1188720"/>
          </a:xfrm>
          <a:prstGeom prst="roundRect">
            <a:avLst/>
          </a:prstGeom>
          <a:solidFill>
            <a:srgbClr val="172238"/>
          </a:solidFill>
          <a:ln w="25400">
            <a:solidFill>
              <a:srgbClr val="7DD3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526280" y="1920240"/>
            <a:ext cx="320040" cy="274320"/>
          </a:xfrm>
          <a:prstGeom prst="rect">
            <a:avLst/>
          </a:prstGeom>
          <a:noFill/>
        </p:spPr>
        <p:txBody>
          <a:bodyPr wrap="square" lIns="27432" tIns="27432" rIns="27432" bIns="27432">
            <a:normAutofit fontScale="85000" lnSpcReduction="20000"/>
          </a:bodyPr>
          <a:lstStyle/>
          <a:p>
            <a:pPr>
              <a:defRPr sz="2000" b="1" i="0">
                <a:solidFill>
                  <a:srgbClr val="7DD3A8"/>
                </a:solidFill>
                <a:latin typeface="Arial"/>
              </a:defRPr>
            </a:pPr>
            <a:r>
              <a:rPr sz="2000">
                <a:latin typeface="Arial"/>
              </a:rPr>
              <a:t>3</a:t>
            </a:r>
          </a:p>
        </p:txBody>
      </p:sp>
      <p:sp>
        <p:nvSpPr>
          <p:cNvPr id="20" name="TextBox 19"/>
          <p:cNvSpPr txBox="1"/>
          <p:nvPr/>
        </p:nvSpPr>
        <p:spPr>
          <a:xfrm>
            <a:off x="4617720" y="2240280"/>
            <a:ext cx="1353312" cy="566928"/>
          </a:xfrm>
          <a:prstGeom prst="rect">
            <a:avLst/>
          </a:prstGeom>
          <a:noFill/>
        </p:spPr>
        <p:txBody>
          <a:bodyPr wrap="square" lIns="27432" tIns="27432" rIns="27432" bIns="27432">
            <a:normAutofit fontScale="70000" lnSpcReduction="20000"/>
          </a:bodyPr>
          <a:lstStyle/>
          <a:p>
            <a:pPr algn="ctr">
              <a:defRPr sz="2000" b="1" i="0">
                <a:solidFill>
                  <a:srgbClr val="F4F7FB"/>
                </a:solidFill>
                <a:latin typeface="Arial"/>
              </a:defRPr>
            </a:pPr>
            <a:r>
              <a:rPr sz="2000">
                <a:latin typeface="Arial"/>
              </a:rPr>
              <a:t>Stand against</a:t>
            </a:r>
            <a:br/>
            <a:r>
              <a:rPr sz="2000">
                <a:latin typeface="Arial"/>
              </a:rPr>
              <a:t>the schemes</a:t>
            </a:r>
          </a:p>
        </p:txBody>
      </p:sp>
      <p:sp>
        <p:nvSpPr>
          <p:cNvPr id="21" name="Rounded Rectangle 20"/>
          <p:cNvSpPr/>
          <p:nvPr/>
        </p:nvSpPr>
        <p:spPr>
          <a:xfrm>
            <a:off x="6373368" y="1828800"/>
            <a:ext cx="1755648" cy="1188720"/>
          </a:xfrm>
          <a:prstGeom prst="roundRect">
            <a:avLst/>
          </a:prstGeom>
          <a:solidFill>
            <a:srgbClr val="172238"/>
          </a:solidFill>
          <a:ln w="25400">
            <a:solidFill>
              <a:srgbClr val="C4B5F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483096" y="1920240"/>
            <a:ext cx="320040" cy="274320"/>
          </a:xfrm>
          <a:prstGeom prst="rect">
            <a:avLst/>
          </a:prstGeom>
          <a:noFill/>
        </p:spPr>
        <p:txBody>
          <a:bodyPr wrap="square" lIns="27432" tIns="27432" rIns="27432" bIns="27432">
            <a:normAutofit fontScale="85000" lnSpcReduction="20000"/>
          </a:bodyPr>
          <a:lstStyle/>
          <a:p>
            <a:pPr>
              <a:defRPr sz="2000" b="1" i="0">
                <a:solidFill>
                  <a:srgbClr val="C4B5FD"/>
                </a:solidFill>
                <a:latin typeface="Arial"/>
              </a:defRPr>
            </a:pPr>
            <a:r>
              <a:rPr sz="2000">
                <a:latin typeface="Arial"/>
              </a:rPr>
              <a:t>4</a:t>
            </a:r>
          </a:p>
        </p:txBody>
      </p:sp>
      <p:sp>
        <p:nvSpPr>
          <p:cNvPr id="23" name="TextBox 22"/>
          <p:cNvSpPr txBox="1"/>
          <p:nvPr/>
        </p:nvSpPr>
        <p:spPr>
          <a:xfrm>
            <a:off x="6574536" y="2240280"/>
            <a:ext cx="1353312" cy="566928"/>
          </a:xfrm>
          <a:prstGeom prst="rect">
            <a:avLst/>
          </a:prstGeom>
          <a:noFill/>
        </p:spPr>
        <p:txBody>
          <a:bodyPr wrap="square" lIns="27432" tIns="27432" rIns="27432" bIns="27432">
            <a:normAutofit fontScale="70000" lnSpcReduction="20000"/>
          </a:bodyPr>
          <a:lstStyle/>
          <a:p>
            <a:pPr algn="ctr">
              <a:defRPr sz="2000" b="1" i="0">
                <a:solidFill>
                  <a:srgbClr val="F4F7FB"/>
                </a:solidFill>
                <a:latin typeface="Arial"/>
              </a:defRPr>
            </a:pPr>
            <a:r>
              <a:rPr sz="2000">
                <a:latin typeface="Arial"/>
              </a:rPr>
              <a:t>Know the real</a:t>
            </a:r>
            <a:br/>
            <a:r>
              <a:rPr sz="2000">
                <a:latin typeface="Arial"/>
              </a:rPr>
              <a:t>opponent</a:t>
            </a:r>
          </a:p>
        </p:txBody>
      </p:sp>
      <p:sp>
        <p:nvSpPr>
          <p:cNvPr id="24" name="Rounded Rectangle 23"/>
          <p:cNvSpPr/>
          <p:nvPr/>
        </p:nvSpPr>
        <p:spPr>
          <a:xfrm>
            <a:off x="8330184" y="1828800"/>
            <a:ext cx="1755648" cy="1188720"/>
          </a:xfrm>
          <a:prstGeom prst="roundRect">
            <a:avLst/>
          </a:prstGeom>
          <a:solidFill>
            <a:srgbClr val="172238"/>
          </a:solidFill>
          <a:ln w="25400">
            <a:solidFill>
              <a:srgbClr val="4DA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439912" y="1920240"/>
            <a:ext cx="320040" cy="274320"/>
          </a:xfrm>
          <a:prstGeom prst="rect">
            <a:avLst/>
          </a:prstGeom>
          <a:noFill/>
        </p:spPr>
        <p:txBody>
          <a:bodyPr wrap="square" lIns="27432" tIns="27432" rIns="27432" bIns="27432">
            <a:normAutofit fontScale="85000" lnSpcReduction="20000"/>
          </a:bodyPr>
          <a:lstStyle/>
          <a:p>
            <a:pPr>
              <a:defRPr sz="2000" b="1" i="0">
                <a:solidFill>
                  <a:srgbClr val="4DA3FF"/>
                </a:solidFill>
                <a:latin typeface="Arial"/>
              </a:defRPr>
            </a:pPr>
            <a:r>
              <a:rPr sz="2000">
                <a:latin typeface="Arial"/>
              </a:rPr>
              <a:t>5</a:t>
            </a:r>
          </a:p>
        </p:txBody>
      </p:sp>
      <p:sp>
        <p:nvSpPr>
          <p:cNvPr id="26" name="TextBox 25"/>
          <p:cNvSpPr txBox="1"/>
          <p:nvPr/>
        </p:nvSpPr>
        <p:spPr>
          <a:xfrm>
            <a:off x="8531352" y="2240280"/>
            <a:ext cx="1353312" cy="566928"/>
          </a:xfrm>
          <a:prstGeom prst="rect">
            <a:avLst/>
          </a:prstGeom>
          <a:noFill/>
        </p:spPr>
        <p:txBody>
          <a:bodyPr wrap="square" lIns="27432" tIns="27432" rIns="27432" bIns="27432">
            <a:normAutofit fontScale="92500" lnSpcReduction="20000"/>
          </a:bodyPr>
          <a:lstStyle/>
          <a:p>
            <a:pPr algn="ctr">
              <a:defRPr sz="2000" b="1" i="0">
                <a:solidFill>
                  <a:srgbClr val="F4F7FB"/>
                </a:solidFill>
                <a:latin typeface="Arial"/>
              </a:defRPr>
            </a:pPr>
            <a:r>
              <a:rPr sz="2000">
                <a:latin typeface="Arial"/>
              </a:rPr>
              <a:t>Take up</a:t>
            </a:r>
            <a:br/>
            <a:r>
              <a:rPr sz="2000">
                <a:latin typeface="Arial"/>
              </a:rPr>
              <a:t>the armor</a:t>
            </a:r>
          </a:p>
        </p:txBody>
      </p:sp>
      <p:sp>
        <p:nvSpPr>
          <p:cNvPr id="27" name="Rounded Rectangle 26"/>
          <p:cNvSpPr/>
          <p:nvPr/>
        </p:nvSpPr>
        <p:spPr>
          <a:xfrm>
            <a:off x="10287000" y="1828800"/>
            <a:ext cx="1755648" cy="1188720"/>
          </a:xfrm>
          <a:prstGeom prst="roundRect">
            <a:avLst/>
          </a:prstGeom>
          <a:solidFill>
            <a:srgbClr val="172238"/>
          </a:solidFill>
          <a:ln w="25400">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0396728" y="1920240"/>
            <a:ext cx="320040" cy="274320"/>
          </a:xfrm>
          <a:prstGeom prst="rect">
            <a:avLst/>
          </a:prstGeom>
          <a:noFill/>
        </p:spPr>
        <p:txBody>
          <a:bodyPr wrap="square" lIns="27432" tIns="27432" rIns="27432" bIns="27432">
            <a:normAutofit fontScale="85000" lnSpcReduction="20000"/>
          </a:bodyPr>
          <a:lstStyle/>
          <a:p>
            <a:pPr>
              <a:defRPr sz="2000" b="1" i="0">
                <a:solidFill>
                  <a:srgbClr val="F0B429"/>
                </a:solidFill>
                <a:latin typeface="Arial"/>
              </a:defRPr>
            </a:pPr>
            <a:r>
              <a:rPr sz="2000">
                <a:latin typeface="Arial"/>
              </a:rPr>
              <a:t>6</a:t>
            </a:r>
          </a:p>
        </p:txBody>
      </p:sp>
      <p:sp>
        <p:nvSpPr>
          <p:cNvPr id="29" name="TextBox 28"/>
          <p:cNvSpPr txBox="1"/>
          <p:nvPr/>
        </p:nvSpPr>
        <p:spPr>
          <a:xfrm>
            <a:off x="10488168" y="2240280"/>
            <a:ext cx="1353312" cy="566928"/>
          </a:xfrm>
          <a:prstGeom prst="rect">
            <a:avLst/>
          </a:prstGeom>
          <a:noFill/>
        </p:spPr>
        <p:txBody>
          <a:bodyPr wrap="square" lIns="27432" tIns="27432" rIns="27432" bIns="27432">
            <a:normAutofit fontScale="92500" lnSpcReduction="20000"/>
          </a:bodyPr>
          <a:lstStyle/>
          <a:p>
            <a:pPr algn="ctr">
              <a:defRPr sz="2000" b="1" i="0">
                <a:solidFill>
                  <a:srgbClr val="F4F7FB"/>
                </a:solidFill>
                <a:latin typeface="Arial"/>
              </a:defRPr>
            </a:pPr>
            <a:r>
              <a:rPr sz="2000">
                <a:latin typeface="Arial"/>
              </a:rPr>
              <a:t>Withstand</a:t>
            </a:r>
            <a:br/>
            <a:r>
              <a:rPr sz="2000">
                <a:latin typeface="Arial"/>
              </a:rPr>
              <a:t>and stand</a:t>
            </a:r>
          </a:p>
        </p:txBody>
      </p:sp>
      <p:sp>
        <p:nvSpPr>
          <p:cNvPr id="30" name="TextBox 29"/>
          <p:cNvSpPr txBox="1"/>
          <p:nvPr/>
        </p:nvSpPr>
        <p:spPr>
          <a:xfrm>
            <a:off x="960120" y="4069080"/>
            <a:ext cx="10241280" cy="731520"/>
          </a:xfrm>
          <a:prstGeom prst="rect">
            <a:avLst/>
          </a:prstGeom>
          <a:noFill/>
        </p:spPr>
        <p:txBody>
          <a:bodyPr wrap="square" lIns="27432" tIns="27432" rIns="27432" bIns="27432">
            <a:normAutofit/>
          </a:bodyPr>
          <a:lstStyle/>
          <a:p>
            <a:pPr algn="ctr">
              <a:defRPr sz="2000" b="0" i="1">
                <a:solidFill>
                  <a:srgbClr val="CBD5E1"/>
                </a:solidFill>
                <a:latin typeface="Arial"/>
              </a:defRPr>
            </a:pPr>
            <a:r>
              <a:rPr sz="2000">
                <a:latin typeface="Arial"/>
              </a:rPr>
              <a:t>The passage circles the same three commands — be strong, put on, stand — building intensity through repetition rather than progression.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Opening Questions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Opening Questions</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2400"/>
              </a:spcAft>
              <a:buChar char="•"/>
              <a:defRPr sz="2000">
                <a:solidFill>
                  <a:srgbClr val="F4F7FB"/>
                </a:solidFill>
                <a:latin typeface="Arial"/>
              </a:defRPr>
            </a:pPr>
            <a:r>
              <a:rPr sz="2000" dirty="0">
                <a:latin typeface="Arial"/>
              </a:rPr>
              <a:t>When you hear the phrase “spiritual warfare,” what image or story comes to mind first?</a:t>
            </a:r>
          </a:p>
          <a:p>
            <a:pPr>
              <a:spcAft>
                <a:spcPts val="2400"/>
              </a:spcAft>
              <a:buChar char="•"/>
              <a:defRPr sz="2000">
                <a:solidFill>
                  <a:srgbClr val="F4F7FB"/>
                </a:solidFill>
                <a:latin typeface="Arial"/>
              </a:defRPr>
            </a:pPr>
            <a:r>
              <a:rPr sz="2000" dirty="0">
                <a:latin typeface="Arial"/>
              </a:rPr>
              <a:t>Have you ever felt you were up against something larger than an ordinary human problem?</a:t>
            </a:r>
          </a:p>
          <a:p>
            <a:pPr>
              <a:spcAft>
                <a:spcPts val="2400"/>
              </a:spcAft>
              <a:buChar char="•"/>
              <a:defRPr sz="2000">
                <a:solidFill>
                  <a:srgbClr val="F4F7FB"/>
                </a:solidFill>
                <a:latin typeface="Arial"/>
              </a:defRPr>
            </a:pPr>
            <a:r>
              <a:rPr sz="2000" dirty="0">
                <a:latin typeface="Arial"/>
              </a:rPr>
              <a:t>What assumptions do we bring before Paul has a chance to define the battle?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3058722" cy="307777"/>
          </a:xfrm>
          <a:prstGeom prst="rect">
            <a:avLst/>
          </a:prstGeom>
          <a:noFill/>
        </p:spPr>
        <p:txBody>
          <a:bodyPr wrap="none" lIns="0" tIns="0" rIns="0" bIns="0">
            <a:spAutoFit/>
          </a:bodyPr>
          <a:lstStyle/>
          <a:p>
            <a:pPr>
              <a:defRPr sz="2400" b="1">
                <a:solidFill>
                  <a:srgbClr val="F4F7FB"/>
                </a:solidFill>
                <a:latin typeface="Arial"/>
              </a:defRPr>
            </a:pPr>
            <a:r>
              <a:rPr sz="2000" dirty="0">
                <a:latin typeface="Arial"/>
              </a:rPr>
              <a:t>The Text: Ephesians 6:10</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The Text</a:t>
            </a:r>
          </a:p>
        </p:txBody>
      </p:sp>
      <p:sp>
        <p:nvSpPr>
          <p:cNvPr id="7" name="Rounded Rectangle 6"/>
          <p:cNvSpPr/>
          <p:nvPr/>
        </p:nvSpPr>
        <p:spPr>
          <a:xfrm>
            <a:off x="731520" y="1143000"/>
            <a:ext cx="10744200" cy="5120640"/>
          </a:xfrm>
          <a:prstGeom prst="roundRect">
            <a:avLst/>
          </a:prstGeom>
          <a:solidFill>
            <a:srgbClr val="172238"/>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92480" y="1248156"/>
            <a:ext cx="5105400" cy="4526280"/>
          </a:xfrm>
          <a:prstGeom prst="rect">
            <a:avLst/>
          </a:prstGeom>
          <a:noFill/>
        </p:spPr>
        <p:txBody>
          <a:bodyPr wrap="square" lIns="27432" tIns="27432" rIns="27432" bIns="27432" anchor="ctr">
            <a:normAutofit/>
          </a:bodyPr>
          <a:lstStyle/>
          <a:p>
            <a:pPr algn="ctr">
              <a:defRPr sz="2000" b="0" i="0">
                <a:solidFill>
                  <a:srgbClr val="F4F7FB"/>
                </a:solidFill>
                <a:latin typeface="Arial"/>
              </a:defRPr>
            </a:pPr>
            <a:r>
              <a:rPr sz="2000" dirty="0">
                <a:latin typeface="Arial"/>
              </a:rPr>
              <a:t>“Finally, my brethren, be strong in the Lord and in the power of His might.</a:t>
            </a:r>
            <a:r>
              <a:rPr lang="en-US" sz="2000" dirty="0">
                <a:latin typeface="Arial"/>
              </a:rPr>
              <a:t>"</a:t>
            </a:r>
            <a:endParaRPr sz="2000" dirty="0">
              <a:latin typeface="Arial"/>
            </a:endParaRPr>
          </a:p>
        </p:txBody>
      </p:sp>
      <p:pic>
        <p:nvPicPr>
          <p:cNvPr id="10" name="Picture 9">
            <a:extLst>
              <a:ext uri="{FF2B5EF4-FFF2-40B4-BE49-F238E27FC236}">
                <a16:creationId xmlns:a16="http://schemas.microsoft.com/office/drawing/2014/main" id="{8C07F0BB-216C-7605-4D65-7BBD20DB399B}"/>
              </a:ext>
            </a:extLst>
          </p:cNvPr>
          <p:cNvPicPr>
            <a:picLocks noChangeAspect="1"/>
          </p:cNvPicPr>
          <p:nvPr/>
        </p:nvPicPr>
        <p:blipFill>
          <a:blip r:embed="rId2"/>
          <a:stretch>
            <a:fillRect/>
          </a:stretch>
        </p:blipFill>
        <p:spPr>
          <a:xfrm>
            <a:off x="6371944" y="1904453"/>
            <a:ext cx="4493027" cy="29953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3044551" cy="307777"/>
          </a:xfrm>
          <a:prstGeom prst="rect">
            <a:avLst/>
          </a:prstGeom>
          <a:noFill/>
        </p:spPr>
        <p:txBody>
          <a:bodyPr wrap="none" lIns="0" tIns="0" rIns="0" bIns="0">
            <a:spAutoFit/>
          </a:bodyPr>
          <a:lstStyle/>
          <a:p>
            <a:pPr>
              <a:defRPr sz="2400" b="1">
                <a:solidFill>
                  <a:srgbClr val="F4F7FB"/>
                </a:solidFill>
                <a:latin typeface="Arial"/>
              </a:defRPr>
            </a:pPr>
            <a:r>
              <a:rPr sz="2000" dirty="0">
                <a:latin typeface="Arial"/>
              </a:rPr>
              <a:t>The Text: Ephesians 6:11</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The Text</a:t>
            </a:r>
          </a:p>
        </p:txBody>
      </p:sp>
      <p:sp>
        <p:nvSpPr>
          <p:cNvPr id="7" name="Rounded Rectangle 6"/>
          <p:cNvSpPr/>
          <p:nvPr/>
        </p:nvSpPr>
        <p:spPr>
          <a:xfrm>
            <a:off x="731520" y="1143000"/>
            <a:ext cx="10744200" cy="5120640"/>
          </a:xfrm>
          <a:prstGeom prst="roundRect">
            <a:avLst/>
          </a:prstGeom>
          <a:solidFill>
            <a:srgbClr val="172238"/>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92481" y="1248156"/>
            <a:ext cx="4388562" cy="4526280"/>
          </a:xfrm>
          <a:prstGeom prst="rect">
            <a:avLst/>
          </a:prstGeom>
          <a:noFill/>
        </p:spPr>
        <p:txBody>
          <a:bodyPr wrap="square" lIns="27432" tIns="27432" rIns="27432" bIns="27432" anchor="ctr">
            <a:normAutofit/>
          </a:bodyPr>
          <a:lstStyle/>
          <a:p>
            <a:pPr algn="ctr">
              <a:defRPr sz="2000" b="0" i="0">
                <a:solidFill>
                  <a:srgbClr val="F4F7FB"/>
                </a:solidFill>
                <a:latin typeface="Arial"/>
              </a:defRPr>
            </a:pPr>
            <a:r>
              <a:rPr lang="en-US" sz="2000" dirty="0">
                <a:latin typeface="Arial"/>
              </a:rPr>
              <a:t>“</a:t>
            </a:r>
            <a:r>
              <a:rPr sz="2000" dirty="0">
                <a:latin typeface="Arial"/>
              </a:rPr>
              <a:t>Put on the whole armor of God, that you may be able to stand against the wiles of the devil.”</a:t>
            </a:r>
          </a:p>
        </p:txBody>
      </p:sp>
      <p:pic>
        <p:nvPicPr>
          <p:cNvPr id="11" name="Picture 10">
            <a:extLst>
              <a:ext uri="{FF2B5EF4-FFF2-40B4-BE49-F238E27FC236}">
                <a16:creationId xmlns:a16="http://schemas.microsoft.com/office/drawing/2014/main" id="{B99777B6-42AB-C873-C62C-1BD6E2C51E9B}"/>
              </a:ext>
            </a:extLst>
          </p:cNvPr>
          <p:cNvPicPr>
            <a:picLocks noChangeAspect="1"/>
          </p:cNvPicPr>
          <p:nvPr/>
        </p:nvPicPr>
        <p:blipFill>
          <a:blip r:embed="rId2"/>
          <a:stretch>
            <a:fillRect/>
          </a:stretch>
        </p:blipFill>
        <p:spPr>
          <a:xfrm>
            <a:off x="5576115" y="1690778"/>
            <a:ext cx="5716726" cy="3811150"/>
          </a:xfrm>
          <a:prstGeom prst="rect">
            <a:avLst/>
          </a:prstGeom>
        </p:spPr>
      </p:pic>
    </p:spTree>
    <p:extLst>
      <p:ext uri="{BB962C8B-B14F-4D97-AF65-F5344CB8AC3E}">
        <p14:creationId xmlns:p14="http://schemas.microsoft.com/office/powerpoint/2010/main" val="1014963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3058722" cy="307777"/>
          </a:xfrm>
          <a:prstGeom prst="rect">
            <a:avLst/>
          </a:prstGeom>
          <a:noFill/>
        </p:spPr>
        <p:txBody>
          <a:bodyPr wrap="none" lIns="0" tIns="0" rIns="0" bIns="0">
            <a:spAutoFit/>
          </a:bodyPr>
          <a:lstStyle/>
          <a:p>
            <a:pPr>
              <a:defRPr sz="2400" b="1">
                <a:solidFill>
                  <a:srgbClr val="F4F7FB"/>
                </a:solidFill>
                <a:latin typeface="Arial"/>
              </a:defRPr>
            </a:pPr>
            <a:r>
              <a:rPr sz="2000" dirty="0">
                <a:latin typeface="Arial"/>
              </a:rPr>
              <a:t>The Text: Ephesians 6:12</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The Text</a:t>
            </a:r>
          </a:p>
        </p:txBody>
      </p:sp>
      <p:sp>
        <p:nvSpPr>
          <p:cNvPr id="7" name="Rounded Rectangle 6"/>
          <p:cNvSpPr/>
          <p:nvPr/>
        </p:nvSpPr>
        <p:spPr>
          <a:xfrm>
            <a:off x="731520" y="1143000"/>
            <a:ext cx="10744200" cy="5120640"/>
          </a:xfrm>
          <a:prstGeom prst="roundRect">
            <a:avLst/>
          </a:prstGeom>
          <a:solidFill>
            <a:srgbClr val="172238"/>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1276709"/>
            <a:ext cx="10195560" cy="4289830"/>
          </a:xfrm>
          <a:prstGeom prst="rect">
            <a:avLst/>
          </a:prstGeom>
          <a:noFill/>
        </p:spPr>
        <p:txBody>
          <a:bodyPr wrap="square" lIns="27432" tIns="27432" rIns="27432" bIns="27432" anchor="t">
            <a:normAutofit/>
          </a:bodyPr>
          <a:lstStyle/>
          <a:p>
            <a:pPr>
              <a:defRPr sz="2000" b="0" i="0">
                <a:solidFill>
                  <a:srgbClr val="F4F7FB"/>
                </a:solidFill>
                <a:latin typeface="Arial"/>
              </a:defRPr>
            </a:pPr>
            <a:r>
              <a:rPr lang="en-US" sz="2000" dirty="0">
                <a:latin typeface="Arial"/>
              </a:rPr>
              <a:t>“</a:t>
            </a:r>
            <a:r>
              <a:rPr sz="2000" dirty="0">
                <a:latin typeface="Arial"/>
              </a:rPr>
              <a:t>For we do not wrestle against flesh and blood, but against principalities and powers</a:t>
            </a:r>
            <a:r>
              <a:rPr lang="en-US" sz="2000" dirty="0">
                <a:latin typeface="Arial"/>
              </a:rPr>
              <a:t>, </a:t>
            </a:r>
            <a:r>
              <a:rPr lang="en-US" sz="2000" dirty="0"/>
              <a:t>against the rulers of the darkness of this age, against spiritual </a:t>
            </a:r>
            <a:r>
              <a:rPr lang="en-US" sz="2000" i="1" dirty="0"/>
              <a:t>hosts</a:t>
            </a:r>
            <a:r>
              <a:rPr lang="en-US" sz="2000" dirty="0"/>
              <a:t> of wickedness in the heavenly </a:t>
            </a:r>
            <a:r>
              <a:rPr lang="en-US" sz="2000" i="1" dirty="0"/>
              <a:t>places.”</a:t>
            </a:r>
            <a:endParaRPr sz="2000" dirty="0">
              <a:latin typeface="Arial"/>
            </a:endParaRPr>
          </a:p>
        </p:txBody>
      </p:sp>
      <p:pic>
        <p:nvPicPr>
          <p:cNvPr id="11" name="Picture 10">
            <a:extLst>
              <a:ext uri="{FF2B5EF4-FFF2-40B4-BE49-F238E27FC236}">
                <a16:creationId xmlns:a16="http://schemas.microsoft.com/office/drawing/2014/main" id="{4726FBB4-A1D0-9227-C437-E85509904C7A}"/>
              </a:ext>
            </a:extLst>
          </p:cNvPr>
          <p:cNvPicPr>
            <a:picLocks noChangeAspect="1"/>
          </p:cNvPicPr>
          <p:nvPr/>
        </p:nvPicPr>
        <p:blipFill>
          <a:blip r:embed="rId2"/>
          <a:stretch>
            <a:fillRect/>
          </a:stretch>
        </p:blipFill>
        <p:spPr>
          <a:xfrm>
            <a:off x="4017680" y="2458145"/>
            <a:ext cx="5433923" cy="3622615"/>
          </a:xfrm>
          <a:prstGeom prst="rect">
            <a:avLst/>
          </a:prstGeom>
        </p:spPr>
      </p:pic>
    </p:spTree>
    <p:extLst>
      <p:ext uri="{BB962C8B-B14F-4D97-AF65-F5344CB8AC3E}">
        <p14:creationId xmlns:p14="http://schemas.microsoft.com/office/powerpoint/2010/main" val="1628728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3058722" cy="307777"/>
          </a:xfrm>
          <a:prstGeom prst="rect">
            <a:avLst/>
          </a:prstGeom>
          <a:noFill/>
        </p:spPr>
        <p:txBody>
          <a:bodyPr wrap="none" lIns="0" tIns="0" rIns="0" bIns="0">
            <a:spAutoFit/>
          </a:bodyPr>
          <a:lstStyle/>
          <a:p>
            <a:pPr>
              <a:defRPr sz="2400" b="1">
                <a:solidFill>
                  <a:srgbClr val="F4F7FB"/>
                </a:solidFill>
                <a:latin typeface="Arial"/>
              </a:defRPr>
            </a:pPr>
            <a:r>
              <a:rPr sz="2000" dirty="0">
                <a:latin typeface="Arial"/>
              </a:rPr>
              <a:t>The Text: Ephesians 6:13</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The Text</a:t>
            </a:r>
          </a:p>
        </p:txBody>
      </p:sp>
      <p:sp>
        <p:nvSpPr>
          <p:cNvPr id="7" name="Rounded Rectangle 6"/>
          <p:cNvSpPr/>
          <p:nvPr/>
        </p:nvSpPr>
        <p:spPr>
          <a:xfrm>
            <a:off x="731520" y="1143000"/>
            <a:ext cx="10744200" cy="5120640"/>
          </a:xfrm>
          <a:prstGeom prst="roundRect">
            <a:avLst/>
          </a:prstGeom>
          <a:solidFill>
            <a:srgbClr val="172238"/>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1276709"/>
            <a:ext cx="10195560" cy="4289830"/>
          </a:xfrm>
          <a:prstGeom prst="rect">
            <a:avLst/>
          </a:prstGeom>
          <a:noFill/>
        </p:spPr>
        <p:txBody>
          <a:bodyPr wrap="square" lIns="27432" tIns="27432" rIns="27432" bIns="27432" anchor="t">
            <a:normAutofit/>
          </a:bodyPr>
          <a:lstStyle/>
          <a:p>
            <a:pPr>
              <a:defRPr sz="2000" b="0" i="0">
                <a:solidFill>
                  <a:srgbClr val="F4F7FB"/>
                </a:solidFill>
                <a:latin typeface="Arial"/>
              </a:defRPr>
            </a:pPr>
            <a:r>
              <a:rPr sz="2000" dirty="0">
                <a:latin typeface="Arial"/>
              </a:rPr>
              <a:t>Therefore take up the whole armor of God, that you may be able to </a:t>
            </a:r>
            <a:r>
              <a:rPr sz="2000" b="1" dirty="0">
                <a:solidFill>
                  <a:srgbClr val="FFFF00"/>
                </a:solidFill>
                <a:latin typeface="Arial"/>
              </a:rPr>
              <a:t>withstand</a:t>
            </a:r>
            <a:r>
              <a:rPr sz="2000" dirty="0">
                <a:latin typeface="Arial"/>
              </a:rPr>
              <a:t> in the evil day, and having done all, to </a:t>
            </a:r>
            <a:r>
              <a:rPr sz="2000" b="1" dirty="0">
                <a:solidFill>
                  <a:srgbClr val="FFFF00"/>
                </a:solidFill>
                <a:latin typeface="Arial"/>
              </a:rPr>
              <a:t>stand</a:t>
            </a:r>
            <a:r>
              <a:rPr sz="2000" dirty="0">
                <a:latin typeface="Arial"/>
              </a:rPr>
              <a:t>.</a:t>
            </a:r>
            <a:endParaRPr lang="en-US" sz="2000" dirty="0">
              <a:latin typeface="Arial"/>
            </a:endParaRPr>
          </a:p>
          <a:p>
            <a:pPr>
              <a:defRPr sz="2000" b="0" i="0">
                <a:solidFill>
                  <a:srgbClr val="F4F7FB"/>
                </a:solidFill>
                <a:latin typeface="Arial"/>
              </a:defRPr>
            </a:pPr>
            <a:endParaRPr sz="2000" dirty="0">
              <a:latin typeface="Arial"/>
            </a:endParaRPr>
          </a:p>
        </p:txBody>
      </p:sp>
      <p:pic>
        <p:nvPicPr>
          <p:cNvPr id="10" name="Picture 9">
            <a:extLst>
              <a:ext uri="{FF2B5EF4-FFF2-40B4-BE49-F238E27FC236}">
                <a16:creationId xmlns:a16="http://schemas.microsoft.com/office/drawing/2014/main" id="{0FD4CF1F-AD96-196E-5EB9-7C941AD65D20}"/>
              </a:ext>
            </a:extLst>
          </p:cNvPr>
          <p:cNvPicPr>
            <a:picLocks noChangeAspect="1"/>
          </p:cNvPicPr>
          <p:nvPr/>
        </p:nvPicPr>
        <p:blipFill>
          <a:blip r:embed="rId2"/>
          <a:stretch>
            <a:fillRect/>
          </a:stretch>
        </p:blipFill>
        <p:spPr>
          <a:xfrm>
            <a:off x="3409087" y="2051879"/>
            <a:ext cx="6043322" cy="402888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The Big Idea</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Big Idea</a:t>
            </a:r>
          </a:p>
        </p:txBody>
      </p:sp>
      <p:sp>
        <p:nvSpPr>
          <p:cNvPr id="7" name="TextBox 6"/>
          <p:cNvSpPr txBox="1"/>
          <p:nvPr/>
        </p:nvSpPr>
        <p:spPr>
          <a:xfrm>
            <a:off x="708660" y="1088136"/>
            <a:ext cx="10744200" cy="5349240"/>
          </a:xfrm>
          <a:prstGeom prst="rect">
            <a:avLst/>
          </a:prstGeom>
          <a:noFill/>
        </p:spPr>
        <p:txBody>
          <a:bodyPr wrap="square" lIns="45720" tIns="18288" rIns="45720" bIns="18288">
            <a:normAutofit/>
          </a:bodyPr>
          <a:lstStyle/>
          <a:p>
            <a:pPr marL="342900" indent="-342900">
              <a:spcAft>
                <a:spcPts val="500"/>
              </a:spcAft>
              <a:buFont typeface="Wingdings" panose="05000000000000000000" pitchFamily="2" charset="2"/>
              <a:buChar char="v"/>
              <a:defRPr sz="2000">
                <a:solidFill>
                  <a:srgbClr val="F4F7FB"/>
                </a:solidFill>
                <a:latin typeface="Arial"/>
              </a:defRPr>
            </a:pPr>
            <a:r>
              <a:rPr lang="en-US" sz="2000" dirty="0">
                <a:latin typeface="Arial"/>
              </a:rPr>
              <a:t>Paul names what makes the Christian life a battle: a real, organized, spiritual enemy.</a:t>
            </a:r>
          </a:p>
          <a:p>
            <a:pPr marL="342900" indent="-342900">
              <a:spcAft>
                <a:spcPts val="500"/>
              </a:spcAft>
              <a:buFont typeface="Wingdings" panose="05000000000000000000" pitchFamily="2" charset="2"/>
              <a:buChar char="v"/>
              <a:defRPr sz="2000">
                <a:solidFill>
                  <a:srgbClr val="F4F7FB"/>
                </a:solidFill>
                <a:latin typeface="Arial"/>
              </a:defRPr>
            </a:pPr>
            <a:r>
              <a:rPr lang="en-US" sz="2000" dirty="0">
                <a:latin typeface="Arial"/>
              </a:rPr>
              <a:t>The passage opens and closes on the same command — stand.</a:t>
            </a:r>
          </a:p>
          <a:p>
            <a:pPr marL="800100" lvl="1" indent="-342900">
              <a:spcAft>
                <a:spcPts val="500"/>
              </a:spcAft>
              <a:buFont typeface="Wingdings" panose="05000000000000000000" pitchFamily="2" charset="2"/>
              <a:buChar char="v"/>
              <a:defRPr sz="2000">
                <a:solidFill>
                  <a:srgbClr val="F4F7FB"/>
                </a:solidFill>
                <a:latin typeface="Arial"/>
              </a:defRPr>
            </a:pPr>
            <a:r>
              <a:rPr lang="en-US" sz="2000" dirty="0"/>
              <a:t>Eph 6:10-13 Finally, my brethren, be </a:t>
            </a:r>
            <a:r>
              <a:rPr lang="en-US" sz="2000" b="1" dirty="0">
                <a:solidFill>
                  <a:srgbClr val="FFFF00"/>
                </a:solidFill>
              </a:rPr>
              <a:t>strong</a:t>
            </a:r>
            <a:r>
              <a:rPr lang="en-US" sz="2000" dirty="0"/>
              <a:t> in the Lord and in the power of His might. 11 Put on the whole armor of God, that you may be able to </a:t>
            </a:r>
            <a:r>
              <a:rPr lang="en-US" sz="2000" b="1" dirty="0">
                <a:solidFill>
                  <a:srgbClr val="FFFF00"/>
                </a:solidFill>
                <a:latin typeface="Arial"/>
              </a:rPr>
              <a:t>stand</a:t>
            </a:r>
            <a:r>
              <a:rPr lang="en-US" sz="2000" dirty="0"/>
              <a:t> against the wiles of the devil. 12 For we do not wrestle against flesh and blood, but against principalities, against powers, against the rulers of the darkness of this age, against spiritual </a:t>
            </a:r>
            <a:r>
              <a:rPr lang="en-US" sz="2000" i="1" dirty="0"/>
              <a:t>hosts</a:t>
            </a:r>
            <a:r>
              <a:rPr lang="en-US" sz="2000" dirty="0"/>
              <a:t> of wickedness in the heavenly </a:t>
            </a:r>
            <a:r>
              <a:rPr lang="en-US" sz="2000" i="1" dirty="0"/>
              <a:t>places.</a:t>
            </a:r>
            <a:r>
              <a:rPr lang="en-US" sz="2000" dirty="0"/>
              <a:t> 13 Therefore take up the whole armor of God, that you may be able to </a:t>
            </a:r>
            <a:r>
              <a:rPr lang="en-US" sz="2000" b="1" dirty="0">
                <a:solidFill>
                  <a:srgbClr val="FFFF00"/>
                </a:solidFill>
                <a:latin typeface="Arial"/>
              </a:rPr>
              <a:t>withstand</a:t>
            </a:r>
            <a:r>
              <a:rPr lang="en-US" sz="2000" dirty="0"/>
              <a:t> in the evil day, and having done all, to </a:t>
            </a:r>
            <a:r>
              <a:rPr lang="en-US" sz="2000" b="1" dirty="0">
                <a:solidFill>
                  <a:srgbClr val="FFFF00"/>
                </a:solidFill>
                <a:latin typeface="Arial"/>
              </a:rPr>
              <a:t>stand</a:t>
            </a:r>
            <a:r>
              <a:rPr lang="en-US" sz="2000" dirty="0"/>
              <a:t>.</a:t>
            </a:r>
          </a:p>
          <a:p>
            <a:pPr marL="342900" indent="-342900">
              <a:spcAft>
                <a:spcPts val="500"/>
              </a:spcAft>
              <a:buFont typeface="Wingdings" panose="05000000000000000000" pitchFamily="2" charset="2"/>
              <a:buChar char="v"/>
              <a:defRPr sz="2000">
                <a:solidFill>
                  <a:srgbClr val="F4F7FB"/>
                </a:solidFill>
                <a:latin typeface="Arial"/>
              </a:defRPr>
            </a:pPr>
            <a:r>
              <a:rPr lang="en-US" sz="2000" dirty="0">
                <a:latin typeface="Arial"/>
              </a:rPr>
              <a:t>The goal of spiritual warfare is not conquest but holding a position Christ has already secured</a:t>
            </a:r>
            <a:r>
              <a:rPr sz="2000" dirty="0">
                <a:latin typeface="Arial"/>
              </a:rPr>
              <a:t>.</a:t>
            </a:r>
            <a:endParaRPr lang="en-US" sz="2000" dirty="0">
              <a:latin typeface="Arial"/>
            </a:endParaRPr>
          </a:p>
        </p:txBody>
      </p:sp>
      <p:pic>
        <p:nvPicPr>
          <p:cNvPr id="9" name="Picture 8">
            <a:extLst>
              <a:ext uri="{FF2B5EF4-FFF2-40B4-BE49-F238E27FC236}">
                <a16:creationId xmlns:a16="http://schemas.microsoft.com/office/drawing/2014/main" id="{BAC6D4D8-6789-C9FB-7F90-C2C922CE369D}"/>
              </a:ext>
            </a:extLst>
          </p:cNvPr>
          <p:cNvPicPr>
            <a:picLocks noChangeAspect="1"/>
          </p:cNvPicPr>
          <p:nvPr/>
        </p:nvPicPr>
        <p:blipFill>
          <a:blip r:embed="rId2"/>
          <a:stretch>
            <a:fillRect/>
          </a:stretch>
        </p:blipFill>
        <p:spPr>
          <a:xfrm>
            <a:off x="6096000" y="4275941"/>
            <a:ext cx="3571337" cy="238089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Literary and Historical Context</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Exegesis</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3000"/>
              </a:spcAft>
              <a:buFont typeface="Wingdings" panose="05000000000000000000" pitchFamily="2" charset="2"/>
              <a:buChar char="v"/>
              <a:defRPr sz="2000">
                <a:solidFill>
                  <a:srgbClr val="F4F7FB"/>
                </a:solidFill>
                <a:latin typeface="Arial"/>
              </a:defRPr>
            </a:pPr>
            <a:r>
              <a:rPr lang="en-US" sz="2000" dirty="0">
                <a:latin typeface="Arial"/>
              </a:rPr>
              <a:t>Ephesians 6:10–20 forms the letter’s closing charge.</a:t>
            </a:r>
          </a:p>
          <a:p>
            <a:pPr marL="342900" indent="-342900">
              <a:spcAft>
                <a:spcPts val="3000"/>
              </a:spcAft>
              <a:buFont typeface="Wingdings" panose="05000000000000000000" pitchFamily="2" charset="2"/>
              <a:buChar char="v"/>
              <a:defRPr sz="2000">
                <a:solidFill>
                  <a:srgbClr val="F4F7FB"/>
                </a:solidFill>
                <a:latin typeface="Arial"/>
              </a:defRPr>
            </a:pPr>
            <a:r>
              <a:rPr lang="en-US" sz="2000" dirty="0">
                <a:latin typeface="Arial"/>
              </a:rPr>
              <a:t>Paul writes as “an ambassador in chains,” giving the armor image immediate force.</a:t>
            </a:r>
          </a:p>
          <a:p>
            <a:pPr marL="342900" indent="-342900">
              <a:spcAft>
                <a:spcPts val="3000"/>
              </a:spcAft>
              <a:buFont typeface="Wingdings" panose="05000000000000000000" pitchFamily="2" charset="2"/>
              <a:buChar char="v"/>
              <a:defRPr sz="2000">
                <a:solidFill>
                  <a:srgbClr val="F4F7FB"/>
                </a:solidFill>
                <a:latin typeface="Arial"/>
              </a:defRPr>
            </a:pPr>
            <a:r>
              <a:rPr lang="en-US" sz="2000" dirty="0">
                <a:latin typeface="Arial"/>
              </a:rPr>
              <a:t>The imagery likely draws on both Roman soldiers and Isaiah’s portrait of the LORD as divine warrior.</a:t>
            </a:r>
          </a:p>
        </p:txBody>
      </p:sp>
      <p:pic>
        <p:nvPicPr>
          <p:cNvPr id="9" name="Picture 8">
            <a:extLst>
              <a:ext uri="{FF2B5EF4-FFF2-40B4-BE49-F238E27FC236}">
                <a16:creationId xmlns:a16="http://schemas.microsoft.com/office/drawing/2014/main" id="{FA1BEED7-6155-2E6A-DFCA-81FC47AEF3CA}"/>
              </a:ext>
            </a:extLst>
          </p:cNvPr>
          <p:cNvPicPr>
            <a:picLocks noChangeAspect="1"/>
          </p:cNvPicPr>
          <p:nvPr/>
        </p:nvPicPr>
        <p:blipFill>
          <a:blip r:embed="rId2"/>
          <a:stretch>
            <a:fillRect/>
          </a:stretch>
        </p:blipFill>
        <p:spPr>
          <a:xfrm>
            <a:off x="1125647" y="3070573"/>
            <a:ext cx="4436968" cy="3717985"/>
          </a:xfrm>
          <a:prstGeom prst="rect">
            <a:avLst/>
          </a:prstGeom>
        </p:spPr>
      </p:pic>
      <p:pic>
        <p:nvPicPr>
          <p:cNvPr id="11" name="Picture 10">
            <a:extLst>
              <a:ext uri="{FF2B5EF4-FFF2-40B4-BE49-F238E27FC236}">
                <a16:creationId xmlns:a16="http://schemas.microsoft.com/office/drawing/2014/main" id="{A736C33C-5890-58E5-C1EF-4D3CE635AFC1}"/>
              </a:ext>
            </a:extLst>
          </p:cNvPr>
          <p:cNvPicPr>
            <a:picLocks noChangeAspect="1"/>
          </p:cNvPicPr>
          <p:nvPr/>
        </p:nvPicPr>
        <p:blipFill>
          <a:blip r:embed="rId3"/>
          <a:stretch>
            <a:fillRect/>
          </a:stretch>
        </p:blipFill>
        <p:spPr>
          <a:xfrm>
            <a:off x="7388960" y="2760022"/>
            <a:ext cx="2685691" cy="4028536"/>
          </a:xfrm>
          <a:prstGeom prst="rect">
            <a:avLst/>
          </a:prstGeom>
        </p:spPr>
      </p:pic>
    </p:spTree>
    <p:extLst>
      <p:ext uri="{BB962C8B-B14F-4D97-AF65-F5344CB8AC3E}">
        <p14:creationId xmlns:p14="http://schemas.microsoft.com/office/powerpoint/2010/main" val="1621883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A Climax in the Letter</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48640" y="1051560"/>
            <a:ext cx="10744200" cy="5349240"/>
          </a:xfrm>
          <a:prstGeom prst="rect">
            <a:avLst/>
          </a:prstGeom>
          <a:noFill/>
        </p:spPr>
        <p:txBody>
          <a:bodyPr wrap="square" lIns="45720" tIns="18288" rIns="45720" bIns="18288">
            <a:normAutofit/>
          </a:bodyPr>
          <a:lstStyle/>
          <a:p>
            <a:pPr marL="342900" indent="-342900">
              <a:spcAft>
                <a:spcPts val="600"/>
              </a:spcAft>
              <a:buFont typeface="Wingdings" panose="05000000000000000000" pitchFamily="2" charset="2"/>
              <a:buChar char="v"/>
              <a:defRPr sz="2000">
                <a:solidFill>
                  <a:srgbClr val="F4F7FB"/>
                </a:solidFill>
                <a:latin typeface="Arial"/>
              </a:defRPr>
            </a:pPr>
            <a:r>
              <a:rPr sz="2000" dirty="0">
                <a:latin typeface="Arial"/>
              </a:rPr>
              <a:t>Ephesians opens with the believer’s blessing and position “in the heavenly places.”</a:t>
            </a:r>
            <a:endParaRPr lang="en-US" sz="2000" dirty="0">
              <a:latin typeface="Arial"/>
            </a:endParaRPr>
          </a:p>
          <a:p>
            <a:pPr marL="800100" lvl="1" indent="-342900">
              <a:spcAft>
                <a:spcPts val="600"/>
              </a:spcAft>
              <a:buFont typeface="Wingdings" panose="05000000000000000000" pitchFamily="2" charset="2"/>
              <a:buChar char="v"/>
              <a:defRPr sz="2000">
                <a:solidFill>
                  <a:srgbClr val="F4F7FB"/>
                </a:solidFill>
                <a:latin typeface="Arial"/>
              </a:defRPr>
            </a:pPr>
            <a:r>
              <a:rPr lang="en-US" sz="2000" dirty="0"/>
              <a:t>Eph 1:3  Blessed </a:t>
            </a:r>
            <a:r>
              <a:rPr lang="en-US" sz="2000" i="1" dirty="0"/>
              <a:t>be</a:t>
            </a:r>
            <a:r>
              <a:rPr lang="en-US" sz="2000" dirty="0"/>
              <a:t> the God and Father of our Lord Jesus Christ, who has blessed us with every spiritual blessing in the </a:t>
            </a:r>
            <a:r>
              <a:rPr lang="en-US" sz="2000" b="1" dirty="0">
                <a:solidFill>
                  <a:srgbClr val="FFFF00"/>
                </a:solidFill>
                <a:effectLst>
                  <a:outerShdw blurRad="38100" dist="38100" dir="2700000" algn="tl">
                    <a:srgbClr val="000000">
                      <a:alpha val="43137"/>
                    </a:srgbClr>
                  </a:outerShdw>
                </a:effectLst>
              </a:rPr>
              <a:t>heavenly </a:t>
            </a:r>
            <a:r>
              <a:rPr lang="en-US" sz="2000" b="1" i="1" dirty="0">
                <a:solidFill>
                  <a:srgbClr val="FFFF00"/>
                </a:solidFill>
                <a:effectLst>
                  <a:outerShdw blurRad="38100" dist="38100" dir="2700000" algn="tl">
                    <a:srgbClr val="000000">
                      <a:alpha val="43137"/>
                    </a:srgbClr>
                  </a:outerShdw>
                </a:effectLst>
              </a:rPr>
              <a:t>places</a:t>
            </a:r>
            <a:r>
              <a:rPr lang="en-US" sz="2000" b="1" dirty="0">
                <a:solidFill>
                  <a:srgbClr val="FFFF00"/>
                </a:solidFill>
                <a:effectLst>
                  <a:outerShdw blurRad="38100" dist="38100" dir="2700000" algn="tl">
                    <a:srgbClr val="000000">
                      <a:alpha val="43137"/>
                    </a:srgbClr>
                  </a:outerShdw>
                </a:effectLst>
              </a:rPr>
              <a:t> </a:t>
            </a:r>
            <a:r>
              <a:rPr lang="en-US" sz="2000" dirty="0"/>
              <a:t>in Christ,</a:t>
            </a:r>
            <a:endParaRPr sz="2000" dirty="0">
              <a:latin typeface="Arial"/>
            </a:endParaRPr>
          </a:p>
          <a:p>
            <a:pPr marL="342900" indent="-342900">
              <a:spcAft>
                <a:spcPts val="600"/>
              </a:spcAft>
              <a:buFont typeface="Wingdings" panose="05000000000000000000" pitchFamily="2" charset="2"/>
              <a:buChar char="v"/>
              <a:defRPr sz="2000">
                <a:solidFill>
                  <a:srgbClr val="F4F7FB"/>
                </a:solidFill>
                <a:latin typeface="Arial"/>
              </a:defRPr>
            </a:pPr>
            <a:r>
              <a:rPr sz="2000" dirty="0">
                <a:latin typeface="Arial"/>
              </a:rPr>
              <a:t>Ephesians closes by naming the heavenly places as the realm of conflict.</a:t>
            </a:r>
            <a:endParaRPr lang="en-US" sz="2000" dirty="0">
              <a:latin typeface="Arial"/>
            </a:endParaRPr>
          </a:p>
          <a:p>
            <a:pPr marL="800100" lvl="1" indent="-342900">
              <a:spcAft>
                <a:spcPts val="600"/>
              </a:spcAft>
              <a:buFont typeface="Wingdings" panose="05000000000000000000" pitchFamily="2" charset="2"/>
              <a:buChar char="v"/>
              <a:defRPr sz="2000">
                <a:solidFill>
                  <a:srgbClr val="F4F7FB"/>
                </a:solidFill>
                <a:latin typeface="Arial"/>
              </a:defRPr>
            </a:pPr>
            <a:r>
              <a:rPr lang="en-US" sz="2000" dirty="0"/>
              <a:t>Eph 6:12  For we do not wrestle against flesh and blood, but against principalities, against powers, against the rulers of the darkness of this age, against spiritual </a:t>
            </a:r>
            <a:r>
              <a:rPr lang="en-US" sz="2000" i="1" dirty="0"/>
              <a:t>hosts</a:t>
            </a:r>
            <a:r>
              <a:rPr lang="en-US" sz="2000" dirty="0"/>
              <a:t> of wickedness in the </a:t>
            </a:r>
            <a:r>
              <a:rPr lang="en-US" sz="2000" b="1" dirty="0">
                <a:solidFill>
                  <a:srgbClr val="FFFF00"/>
                </a:solidFill>
                <a:effectLst>
                  <a:outerShdw blurRad="38100" dist="38100" dir="2700000" algn="tl">
                    <a:srgbClr val="000000">
                      <a:alpha val="43137"/>
                    </a:srgbClr>
                  </a:outerShdw>
                </a:effectLst>
                <a:latin typeface="Arial"/>
              </a:rPr>
              <a:t>heavenly places</a:t>
            </a:r>
            <a:r>
              <a:rPr lang="en-US" sz="2000" i="1" dirty="0"/>
              <a:t>.</a:t>
            </a:r>
            <a:endParaRPr sz="2000" dirty="0">
              <a:latin typeface="Arial"/>
            </a:endParaRPr>
          </a:p>
        </p:txBody>
      </p:sp>
      <p:pic>
        <p:nvPicPr>
          <p:cNvPr id="9" name="Picture 8">
            <a:extLst>
              <a:ext uri="{FF2B5EF4-FFF2-40B4-BE49-F238E27FC236}">
                <a16:creationId xmlns:a16="http://schemas.microsoft.com/office/drawing/2014/main" id="{3A48F266-8A92-A366-E84F-09C40160E52E}"/>
              </a:ext>
            </a:extLst>
          </p:cNvPr>
          <p:cNvPicPr>
            <a:picLocks noChangeAspect="1"/>
          </p:cNvPicPr>
          <p:nvPr/>
        </p:nvPicPr>
        <p:blipFill>
          <a:blip r:embed="rId2"/>
          <a:stretch>
            <a:fillRect/>
          </a:stretch>
        </p:blipFill>
        <p:spPr>
          <a:xfrm>
            <a:off x="5555411" y="3323700"/>
            <a:ext cx="6446808" cy="3223404"/>
          </a:xfrm>
          <a:prstGeom prst="rect">
            <a:avLst/>
          </a:prstGeom>
        </p:spPr>
      </p:pic>
    </p:spTree>
    <p:extLst>
      <p:ext uri="{BB962C8B-B14F-4D97-AF65-F5344CB8AC3E}">
        <p14:creationId xmlns:p14="http://schemas.microsoft.com/office/powerpoint/2010/main" val="493095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A Climax in the Letter</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14930" y="1051560"/>
            <a:ext cx="10744200" cy="5349240"/>
          </a:xfrm>
          <a:prstGeom prst="rect">
            <a:avLst/>
          </a:prstGeom>
          <a:noFill/>
        </p:spPr>
        <p:txBody>
          <a:bodyPr wrap="square" lIns="45720" tIns="18288" rIns="45720" bIns="18288">
            <a:normAutofit/>
          </a:bodyPr>
          <a:lstStyle/>
          <a:p>
            <a:pPr marL="342900" indent="-342900">
              <a:spcAft>
                <a:spcPts val="600"/>
              </a:spcAft>
              <a:buFont typeface="Wingdings" panose="05000000000000000000" pitchFamily="2" charset="2"/>
              <a:buChar char="v"/>
              <a:defRPr sz="2000">
                <a:solidFill>
                  <a:srgbClr val="F4F7FB"/>
                </a:solidFill>
                <a:latin typeface="Arial"/>
              </a:defRPr>
            </a:pPr>
            <a:r>
              <a:rPr sz="2000" dirty="0">
                <a:latin typeface="Arial"/>
              </a:rPr>
              <a:t>The same realm in which the believer is seated with Christ is also the arena where opposition is faced.</a:t>
            </a:r>
            <a:endParaRPr lang="en-US" sz="2000" dirty="0">
              <a:latin typeface="Arial"/>
            </a:endParaRPr>
          </a:p>
          <a:p>
            <a:pPr marL="800100" lvl="1" indent="-342900">
              <a:spcAft>
                <a:spcPts val="600"/>
              </a:spcAft>
              <a:buFont typeface="Wingdings" panose="05000000000000000000" pitchFamily="2" charset="2"/>
              <a:buChar char="v"/>
              <a:defRPr sz="2000">
                <a:solidFill>
                  <a:srgbClr val="F4F7FB"/>
                </a:solidFill>
                <a:latin typeface="Arial"/>
              </a:defRPr>
            </a:pPr>
            <a:r>
              <a:rPr lang="en-US" sz="2000" dirty="0"/>
              <a:t>Eph 2:6  and raised </a:t>
            </a:r>
            <a:r>
              <a:rPr lang="en-US" sz="2000" i="1" dirty="0"/>
              <a:t>us</a:t>
            </a:r>
            <a:r>
              <a:rPr lang="en-US" sz="2000" dirty="0"/>
              <a:t> up together, and made </a:t>
            </a:r>
            <a:r>
              <a:rPr lang="en-US" sz="2000" i="1" dirty="0"/>
              <a:t>us</a:t>
            </a:r>
            <a:r>
              <a:rPr lang="en-US" sz="2000" dirty="0"/>
              <a:t> sit together </a:t>
            </a:r>
            <a:r>
              <a:rPr lang="en-US" sz="2000" b="1" dirty="0">
                <a:solidFill>
                  <a:srgbClr val="FFFF00"/>
                </a:solidFill>
              </a:rPr>
              <a:t>in the heavenly </a:t>
            </a:r>
            <a:r>
              <a:rPr lang="en-US" sz="2000" b="1" i="1" dirty="0">
                <a:solidFill>
                  <a:srgbClr val="FFFF00"/>
                </a:solidFill>
              </a:rPr>
              <a:t>places</a:t>
            </a:r>
            <a:r>
              <a:rPr lang="en-US" sz="2000" b="1" dirty="0">
                <a:solidFill>
                  <a:srgbClr val="FFFF00"/>
                </a:solidFill>
              </a:rPr>
              <a:t> in Christ Jesus,</a:t>
            </a:r>
            <a:endParaRPr sz="2000" b="1" dirty="0">
              <a:solidFill>
                <a:srgbClr val="FFFF00"/>
              </a:solidFill>
              <a:latin typeface="Arial"/>
            </a:endParaRPr>
          </a:p>
          <a:p>
            <a:pPr marL="342900" indent="-342900">
              <a:spcAft>
                <a:spcPts val="600"/>
              </a:spcAft>
              <a:buFont typeface="Wingdings" panose="05000000000000000000" pitchFamily="2" charset="2"/>
              <a:buChar char="v"/>
              <a:defRPr sz="2000">
                <a:solidFill>
                  <a:srgbClr val="F4F7FB"/>
                </a:solidFill>
                <a:latin typeface="Arial"/>
              </a:defRPr>
            </a:pPr>
            <a:r>
              <a:rPr sz="2000" dirty="0">
                <a:latin typeface="Arial"/>
              </a:rPr>
              <a:t>The battle is real, but the believer’s position in Christ remains the governing reality.</a:t>
            </a:r>
            <a:endParaRPr lang="en-US" sz="2000" dirty="0">
              <a:latin typeface="Arial"/>
            </a:endParaRPr>
          </a:p>
          <a:p>
            <a:pPr marL="800100" lvl="1" indent="-342900">
              <a:spcAft>
                <a:spcPts val="600"/>
              </a:spcAft>
              <a:buFont typeface="Wingdings" panose="05000000000000000000" pitchFamily="2" charset="2"/>
              <a:buChar char="v"/>
              <a:defRPr sz="2000">
                <a:solidFill>
                  <a:srgbClr val="F4F7FB"/>
                </a:solidFill>
                <a:latin typeface="Arial"/>
              </a:defRPr>
            </a:pPr>
            <a:r>
              <a:rPr lang="en-US" sz="2000" b="1" dirty="0">
                <a:latin typeface="Arial"/>
              </a:rPr>
              <a:t>Union with Christ</a:t>
            </a:r>
            <a:r>
              <a:rPr lang="en-US" sz="2000" dirty="0">
                <a:latin typeface="Arial"/>
              </a:rPr>
              <a:t>: Because believers are united with Jesus, what is true of Him is spiritually true of us. Since Christ is seated at God's right hand, believers share in His victory and standing before God.</a:t>
            </a:r>
          </a:p>
          <a:p>
            <a:pPr marL="342900" indent="-342900">
              <a:spcAft>
                <a:spcPts val="2400"/>
              </a:spcAft>
              <a:buFont typeface="Wingdings" panose="05000000000000000000" pitchFamily="2" charset="2"/>
              <a:buChar char="v"/>
              <a:defRPr sz="2000">
                <a:solidFill>
                  <a:srgbClr val="F4F7FB"/>
                </a:solidFill>
                <a:latin typeface="Arial"/>
              </a:defRPr>
            </a:pPr>
            <a:endParaRPr sz="2000" dirty="0">
              <a:latin typeface="Arial"/>
            </a:endParaRPr>
          </a:p>
        </p:txBody>
      </p:sp>
      <p:pic>
        <p:nvPicPr>
          <p:cNvPr id="11" name="Picture 10">
            <a:extLst>
              <a:ext uri="{FF2B5EF4-FFF2-40B4-BE49-F238E27FC236}">
                <a16:creationId xmlns:a16="http://schemas.microsoft.com/office/drawing/2014/main" id="{0C64D3B1-6D1A-AEDE-12D5-41409ABA16CF}"/>
              </a:ext>
            </a:extLst>
          </p:cNvPr>
          <p:cNvPicPr>
            <a:picLocks noChangeAspect="1"/>
          </p:cNvPicPr>
          <p:nvPr/>
        </p:nvPicPr>
        <p:blipFill>
          <a:blip r:embed="rId2"/>
          <a:stretch>
            <a:fillRect/>
          </a:stretch>
        </p:blipFill>
        <p:spPr>
          <a:xfrm>
            <a:off x="5644022" y="3544728"/>
            <a:ext cx="4709304" cy="313953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The Standing Vocabulary</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Word Study</a:t>
            </a:r>
          </a:p>
        </p:txBody>
      </p:sp>
      <p:sp>
        <p:nvSpPr>
          <p:cNvPr id="7" name="Rectangle 6"/>
          <p:cNvSpPr/>
          <p:nvPr/>
        </p:nvSpPr>
        <p:spPr>
          <a:xfrm>
            <a:off x="1828800" y="3191256"/>
            <a:ext cx="8595360" cy="27432"/>
          </a:xfrm>
          <a:prstGeom prst="rect">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914400" y="1965960"/>
            <a:ext cx="2331720" cy="2331720"/>
          </a:xfrm>
          <a:prstGeom prst="ellipse">
            <a:avLst/>
          </a:prstGeom>
          <a:solidFill>
            <a:srgbClr val="172238"/>
          </a:solidFill>
          <a:ln w="25400">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2560320"/>
            <a:ext cx="2057400" cy="777240"/>
          </a:xfrm>
          <a:prstGeom prst="rect">
            <a:avLst/>
          </a:prstGeom>
          <a:noFill/>
        </p:spPr>
        <p:txBody>
          <a:bodyPr wrap="square" lIns="27432" tIns="27432" rIns="27432" bIns="27432">
            <a:normAutofit fontScale="92500" lnSpcReduction="20000"/>
          </a:bodyPr>
          <a:lstStyle/>
          <a:p>
            <a:pPr algn="ctr">
              <a:defRPr sz="2000" b="1" i="0">
                <a:solidFill>
                  <a:srgbClr val="F4F7FB"/>
                </a:solidFill>
                <a:latin typeface="Arial"/>
              </a:defRPr>
            </a:pPr>
            <a:r>
              <a:rPr sz="2000">
                <a:latin typeface="Arial"/>
              </a:rPr>
              <a:t>ἵστημι</a:t>
            </a:r>
            <a:br/>
            <a:r>
              <a:rPr sz="2000">
                <a:latin typeface="Arial"/>
              </a:rPr>
              <a:t>stand / hold ground</a:t>
            </a:r>
          </a:p>
        </p:txBody>
      </p:sp>
      <p:sp>
        <p:nvSpPr>
          <p:cNvPr id="10" name="Oval 9"/>
          <p:cNvSpPr/>
          <p:nvPr/>
        </p:nvSpPr>
        <p:spPr>
          <a:xfrm>
            <a:off x="4069080" y="1965960"/>
            <a:ext cx="2331720" cy="2331720"/>
          </a:xfrm>
          <a:prstGeom prst="ellipse">
            <a:avLst/>
          </a:prstGeom>
          <a:solidFill>
            <a:srgbClr val="172238"/>
          </a:solidFill>
          <a:ln w="25400">
            <a:solidFill>
              <a:srgbClr val="4DA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206240" y="2560320"/>
            <a:ext cx="2057400" cy="777240"/>
          </a:xfrm>
          <a:prstGeom prst="rect">
            <a:avLst/>
          </a:prstGeom>
          <a:noFill/>
        </p:spPr>
        <p:txBody>
          <a:bodyPr wrap="square" lIns="27432" tIns="27432" rIns="27432" bIns="27432">
            <a:normAutofit fontScale="92500" lnSpcReduction="20000"/>
          </a:bodyPr>
          <a:lstStyle/>
          <a:p>
            <a:pPr algn="ctr">
              <a:defRPr sz="2000" b="1" i="0">
                <a:solidFill>
                  <a:srgbClr val="F4F7FB"/>
                </a:solidFill>
                <a:latin typeface="Arial"/>
              </a:defRPr>
            </a:pPr>
            <a:r>
              <a:rPr sz="2000">
                <a:latin typeface="Arial"/>
              </a:rPr>
              <a:t>ἀνθίστημι</a:t>
            </a:r>
            <a:br/>
            <a:r>
              <a:rPr sz="2000">
                <a:latin typeface="Arial"/>
              </a:rPr>
              <a:t>stand against / resist</a:t>
            </a:r>
          </a:p>
        </p:txBody>
      </p:sp>
      <p:sp>
        <p:nvSpPr>
          <p:cNvPr id="12" name="Oval 11"/>
          <p:cNvSpPr/>
          <p:nvPr/>
        </p:nvSpPr>
        <p:spPr>
          <a:xfrm>
            <a:off x="7452360" y="1965960"/>
            <a:ext cx="2331720" cy="2331720"/>
          </a:xfrm>
          <a:prstGeom prst="ellipse">
            <a:avLst/>
          </a:prstGeom>
          <a:solidFill>
            <a:srgbClr val="172238"/>
          </a:solidFill>
          <a:ln w="25400">
            <a:solidFill>
              <a:srgbClr val="7DD3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589520" y="2560320"/>
            <a:ext cx="2057400" cy="777240"/>
          </a:xfrm>
          <a:prstGeom prst="rect">
            <a:avLst/>
          </a:prstGeom>
          <a:noFill/>
        </p:spPr>
        <p:txBody>
          <a:bodyPr wrap="square" lIns="27432" tIns="27432" rIns="27432" bIns="27432">
            <a:normAutofit/>
          </a:bodyPr>
          <a:lstStyle/>
          <a:p>
            <a:pPr algn="ctr">
              <a:defRPr sz="2000" b="1" i="0">
                <a:solidFill>
                  <a:srgbClr val="F4F7FB"/>
                </a:solidFill>
                <a:latin typeface="Arial"/>
              </a:defRPr>
            </a:pPr>
            <a:r>
              <a:rPr sz="2000">
                <a:latin typeface="Arial"/>
              </a:rPr>
              <a:t>ἵστημι</a:t>
            </a:r>
            <a:br/>
            <a:r>
              <a:rPr sz="2000">
                <a:latin typeface="Arial"/>
              </a:rPr>
              <a:t>stand therefore</a:t>
            </a:r>
          </a:p>
        </p:txBody>
      </p:sp>
      <p:sp>
        <p:nvSpPr>
          <p:cNvPr id="14" name="TextBox 13"/>
          <p:cNvSpPr txBox="1"/>
          <p:nvPr/>
        </p:nvSpPr>
        <p:spPr>
          <a:xfrm>
            <a:off x="914400" y="4892040"/>
            <a:ext cx="10149840" cy="822960"/>
          </a:xfrm>
          <a:prstGeom prst="rect">
            <a:avLst/>
          </a:prstGeom>
          <a:noFill/>
        </p:spPr>
        <p:txBody>
          <a:bodyPr wrap="square" lIns="27432" tIns="27432" rIns="27432" bIns="27432">
            <a:normAutofit/>
          </a:bodyPr>
          <a:lstStyle/>
          <a:p>
            <a:pPr algn="ctr">
              <a:defRPr sz="2000" b="0" i="0">
                <a:solidFill>
                  <a:srgbClr val="CBD5E1"/>
                </a:solidFill>
                <a:latin typeface="Arial"/>
              </a:defRPr>
            </a:pPr>
            <a:r>
              <a:rPr sz="2000">
                <a:latin typeface="Arial"/>
              </a:rPr>
              <a:t>Across verses 11, 13, and 14, the repeated emphasis is not advance or attack, but steady resistance from a fixed position.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dirty="0" err="1">
                <a:latin typeface="Arial"/>
              </a:rPr>
              <a:t>ἵστημι</a:t>
            </a:r>
            <a:r>
              <a:rPr sz="2000" dirty="0">
                <a:latin typeface="Arial"/>
              </a:rPr>
              <a:t> — “Stand”</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Word Study</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Strong’s #G2476.</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Basic sense: to stand, cause to stand, set, or establish.</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In intransitive use: to stand still or hold one’s ground.</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The word emphasizes remaining firm under pressure.</a:t>
            </a:r>
          </a:p>
        </p:txBody>
      </p:sp>
      <p:pic>
        <p:nvPicPr>
          <p:cNvPr id="9" name="Picture 8">
            <a:extLst>
              <a:ext uri="{FF2B5EF4-FFF2-40B4-BE49-F238E27FC236}">
                <a16:creationId xmlns:a16="http://schemas.microsoft.com/office/drawing/2014/main" id="{9293CAB6-AF16-16E5-323E-9409901ED000}"/>
              </a:ext>
            </a:extLst>
          </p:cNvPr>
          <p:cNvPicPr>
            <a:picLocks noChangeAspect="1"/>
          </p:cNvPicPr>
          <p:nvPr/>
        </p:nvPicPr>
        <p:blipFill>
          <a:blip r:embed="rId2"/>
          <a:stretch>
            <a:fillRect/>
          </a:stretch>
        </p:blipFill>
        <p:spPr>
          <a:xfrm>
            <a:off x="1372887" y="3595318"/>
            <a:ext cx="4722960" cy="314864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dirty="0" err="1">
                <a:latin typeface="Arial"/>
              </a:rPr>
              <a:t>ἀνθίστημι</a:t>
            </a:r>
            <a:r>
              <a:rPr sz="2000" dirty="0">
                <a:latin typeface="Arial"/>
              </a:rPr>
              <a:t> — “Withstand”</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Word Study</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1000"/>
              </a:spcAft>
              <a:buFont typeface="Wingdings" panose="05000000000000000000" pitchFamily="2" charset="2"/>
              <a:buChar char="v"/>
              <a:defRPr sz="2000">
                <a:solidFill>
                  <a:srgbClr val="F4F7FB"/>
                </a:solidFill>
                <a:latin typeface="Arial"/>
              </a:defRPr>
            </a:pPr>
            <a:r>
              <a:rPr sz="2000" dirty="0">
                <a:latin typeface="Arial"/>
              </a:rPr>
              <a:t>Strong’s #G436.</a:t>
            </a:r>
          </a:p>
          <a:p>
            <a:pPr marL="342900" indent="-342900">
              <a:spcAft>
                <a:spcPts val="1000"/>
              </a:spcAft>
              <a:buFont typeface="Wingdings" panose="05000000000000000000" pitchFamily="2" charset="2"/>
              <a:buChar char="v"/>
              <a:defRPr sz="2000">
                <a:solidFill>
                  <a:srgbClr val="F4F7FB"/>
                </a:solidFill>
                <a:latin typeface="Arial"/>
              </a:defRPr>
            </a:pPr>
            <a:r>
              <a:rPr sz="2000" dirty="0">
                <a:latin typeface="Arial"/>
              </a:rPr>
              <a:t>A compound of </a:t>
            </a:r>
            <a:r>
              <a:rPr sz="2000" dirty="0" err="1">
                <a:latin typeface="Arial"/>
              </a:rPr>
              <a:t>ἀντί</a:t>
            </a:r>
            <a:r>
              <a:rPr sz="2000" dirty="0">
                <a:latin typeface="Arial"/>
              </a:rPr>
              <a:t>, meaning “against,” and </a:t>
            </a:r>
            <a:r>
              <a:rPr sz="2000" dirty="0" err="1">
                <a:latin typeface="Arial"/>
              </a:rPr>
              <a:t>ἵστημι</a:t>
            </a:r>
            <a:r>
              <a:rPr sz="2000" dirty="0">
                <a:latin typeface="Arial"/>
              </a:rPr>
              <a:t>, meaning “to stand.”</a:t>
            </a:r>
          </a:p>
          <a:p>
            <a:pPr marL="342900" indent="-342900">
              <a:spcAft>
                <a:spcPts val="1000"/>
              </a:spcAft>
              <a:buFont typeface="Wingdings" panose="05000000000000000000" pitchFamily="2" charset="2"/>
              <a:buChar char="v"/>
              <a:defRPr sz="2000">
                <a:solidFill>
                  <a:srgbClr val="F4F7FB"/>
                </a:solidFill>
                <a:latin typeface="Arial"/>
              </a:defRPr>
            </a:pPr>
            <a:r>
              <a:rPr sz="2000" dirty="0">
                <a:latin typeface="Arial"/>
              </a:rPr>
              <a:t>The sense is to set oneself against, withstand, or resist.</a:t>
            </a:r>
          </a:p>
          <a:p>
            <a:pPr marL="342900" indent="-342900">
              <a:spcAft>
                <a:spcPts val="1000"/>
              </a:spcAft>
              <a:buFont typeface="Wingdings" panose="05000000000000000000" pitchFamily="2" charset="2"/>
              <a:buChar char="v"/>
              <a:defRPr sz="2000">
                <a:solidFill>
                  <a:srgbClr val="F4F7FB"/>
                </a:solidFill>
                <a:latin typeface="Arial"/>
              </a:defRPr>
            </a:pPr>
            <a:r>
              <a:rPr sz="2000" dirty="0">
                <a:latin typeface="Arial"/>
              </a:rPr>
              <a:t>It is not passive endurance, but intentional resistance to a defined opponent.</a:t>
            </a:r>
          </a:p>
        </p:txBody>
      </p:sp>
      <p:pic>
        <p:nvPicPr>
          <p:cNvPr id="9" name="Picture 8">
            <a:extLst>
              <a:ext uri="{FF2B5EF4-FFF2-40B4-BE49-F238E27FC236}">
                <a16:creationId xmlns:a16="http://schemas.microsoft.com/office/drawing/2014/main" id="{2C570F16-0D53-9181-28B1-6FA4EEDAEB57}"/>
              </a:ext>
            </a:extLst>
          </p:cNvPr>
          <p:cNvPicPr>
            <a:picLocks noChangeAspect="1"/>
          </p:cNvPicPr>
          <p:nvPr/>
        </p:nvPicPr>
        <p:blipFill>
          <a:blip r:embed="rId2"/>
          <a:stretch>
            <a:fillRect/>
          </a:stretch>
        </p:blipFill>
        <p:spPr>
          <a:xfrm>
            <a:off x="1414732" y="3120365"/>
            <a:ext cx="5451175" cy="363411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Structural Observations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Word Study</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Verse 11: standing is the goal of putting on the armor.</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Verse 13: withstand and stand occur together, doubling the emphasis.</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Verse 14: “Stand therefore” launches the itemized list of armor.</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Across verses 11, 13, and 14, forms of </a:t>
            </a:r>
            <a:r>
              <a:rPr sz="2000" dirty="0" err="1">
                <a:latin typeface="Arial"/>
              </a:rPr>
              <a:t>ἵστημι</a:t>
            </a:r>
            <a:r>
              <a:rPr sz="2000" dirty="0">
                <a:latin typeface="Arial"/>
              </a:rPr>
              <a:t> or its compound appear repeatedly.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Theology of Standing</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Application</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Paul never commands believers to attack the devil; he commands them to stand and withstand.</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The repeated vocabulary signals a defensive, not offensive, theology of spiritual conflict.</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Courage in this passage looks like steadfastness more than aggression.</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The believer holds ground already secured by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Victory Already Secured</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Application</a:t>
            </a:r>
          </a:p>
        </p:txBody>
      </p:sp>
      <p:sp>
        <p:nvSpPr>
          <p:cNvPr id="7" name="Rounded Rectangle 6"/>
          <p:cNvSpPr/>
          <p:nvPr/>
        </p:nvSpPr>
        <p:spPr>
          <a:xfrm>
            <a:off x="731520" y="1143000"/>
            <a:ext cx="10744200" cy="5120640"/>
          </a:xfrm>
          <a:prstGeom prst="roundRect">
            <a:avLst/>
          </a:prstGeom>
          <a:solidFill>
            <a:srgbClr val="172238"/>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1417320"/>
            <a:ext cx="10195560" cy="4526280"/>
          </a:xfrm>
          <a:prstGeom prst="rect">
            <a:avLst/>
          </a:prstGeom>
          <a:noFill/>
        </p:spPr>
        <p:txBody>
          <a:bodyPr wrap="square" lIns="27432" tIns="27432" rIns="27432" bIns="27432" anchor="ctr">
            <a:normAutofit lnSpcReduction="10000"/>
          </a:bodyPr>
          <a:lstStyle/>
          <a:p>
            <a:pPr algn="ctr">
              <a:defRPr sz="2000" b="0" i="0">
                <a:solidFill>
                  <a:srgbClr val="F4F7FB"/>
                </a:solidFill>
                <a:latin typeface="Arial"/>
              </a:defRPr>
            </a:pPr>
            <a:r>
              <a:rPr sz="2000" dirty="0">
                <a:latin typeface="Arial"/>
              </a:rPr>
              <a:t>Colossians 2:15 teaches that Christ has disarmed principalities and powers, made a public spectacle of them, and triumphed over them.</a:t>
            </a: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endParaRPr lang="en-US" sz="2000" dirty="0">
              <a:latin typeface="Arial"/>
            </a:endParaRPr>
          </a:p>
          <a:p>
            <a:pPr algn="ctr">
              <a:defRPr sz="2000" b="0" i="0">
                <a:solidFill>
                  <a:srgbClr val="F4F7FB"/>
                </a:solidFill>
                <a:latin typeface="Arial"/>
              </a:defRPr>
            </a:pPr>
            <a:br>
              <a:rPr dirty="0"/>
            </a:br>
            <a:br>
              <a:rPr dirty="0"/>
            </a:br>
            <a:r>
              <a:rPr sz="2000" dirty="0">
                <a:latin typeface="Arial"/>
              </a:rPr>
              <a:t>Ephesians 6 is therefore not a call to win the decisive battle, but to stand in the victory Christ has already won.</a:t>
            </a:r>
          </a:p>
        </p:txBody>
      </p:sp>
      <p:pic>
        <p:nvPicPr>
          <p:cNvPr id="10" name="Picture 9">
            <a:extLst>
              <a:ext uri="{FF2B5EF4-FFF2-40B4-BE49-F238E27FC236}">
                <a16:creationId xmlns:a16="http://schemas.microsoft.com/office/drawing/2014/main" id="{3E956403-F1D3-FC27-C564-6CB44CCFAD12}"/>
              </a:ext>
            </a:extLst>
          </p:cNvPr>
          <p:cNvPicPr>
            <a:picLocks noChangeAspect="1"/>
          </p:cNvPicPr>
          <p:nvPr/>
        </p:nvPicPr>
        <p:blipFill>
          <a:blip r:embed="rId2"/>
          <a:stretch>
            <a:fillRect/>
          </a:stretch>
        </p:blipFill>
        <p:spPr>
          <a:xfrm>
            <a:off x="3919986" y="2094159"/>
            <a:ext cx="4766814" cy="31778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Barnes on Strength</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Application</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To be strong in the Lord means relying on Christ’s strength and promises.</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The believer does not draw from a private reserve of spiritual strength.</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Spiritual strength is received before it is exercised.</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The appropriate posture is resolute holding, not anxious striving.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dirty="0" err="1">
                <a:latin typeface="Arial"/>
              </a:rPr>
              <a:t>ἐνδύω</a:t>
            </a:r>
            <a:r>
              <a:rPr sz="2000" dirty="0">
                <a:latin typeface="Arial"/>
              </a:rPr>
              <a:t> — “Put On”</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Word Study</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Strong’s #G1746.</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Meaning: to put on, clothe, or invest with a garment.</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Used both literally of clothing and figuratively of status or character.</a:t>
            </a:r>
          </a:p>
          <a:p>
            <a:pPr marL="342900" indent="-342900">
              <a:spcAft>
                <a:spcPts val="3000"/>
              </a:spcAft>
              <a:buFont typeface="Wingdings" panose="05000000000000000000" pitchFamily="2" charset="2"/>
              <a:buChar char="v"/>
              <a:defRPr sz="2000">
                <a:solidFill>
                  <a:srgbClr val="F4F7FB"/>
                </a:solidFill>
                <a:latin typeface="Arial"/>
              </a:defRPr>
            </a:pPr>
            <a:r>
              <a:rPr sz="2000" dirty="0">
                <a:latin typeface="Arial"/>
              </a:rPr>
              <a:t>In Ephesians 6:11 it is a decisive command</a:t>
            </a:r>
            <a:r>
              <a:rPr lang="en-US" sz="2000" dirty="0">
                <a:latin typeface="Arial"/>
              </a:rPr>
              <a:t>													</a:t>
            </a:r>
            <a:r>
              <a:rPr sz="2000" dirty="0">
                <a:latin typeface="Arial"/>
              </a:rPr>
              <a:t>: put on the whole armor of God.</a:t>
            </a:r>
          </a:p>
        </p:txBody>
      </p:sp>
      <p:pic>
        <p:nvPicPr>
          <p:cNvPr id="9" name="Picture 8">
            <a:extLst>
              <a:ext uri="{FF2B5EF4-FFF2-40B4-BE49-F238E27FC236}">
                <a16:creationId xmlns:a16="http://schemas.microsoft.com/office/drawing/2014/main" id="{D663822F-23F6-059E-3A95-1BF4EBB0C538}"/>
              </a:ext>
            </a:extLst>
          </p:cNvPr>
          <p:cNvPicPr>
            <a:picLocks noChangeAspect="1"/>
          </p:cNvPicPr>
          <p:nvPr/>
        </p:nvPicPr>
        <p:blipFill>
          <a:blip r:embed="rId2"/>
          <a:stretch>
            <a:fillRect/>
          </a:stretch>
        </p:blipFill>
        <p:spPr>
          <a:xfrm>
            <a:off x="6219646" y="2933562"/>
            <a:ext cx="5636922" cy="375794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The Order Matters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Word Study</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1000"/>
              </a:spcAft>
              <a:buFont typeface="Wingdings" panose="05000000000000000000" pitchFamily="2" charset="2"/>
              <a:buChar char="v"/>
              <a:defRPr sz="2000">
                <a:solidFill>
                  <a:srgbClr val="F4F7FB"/>
                </a:solidFill>
                <a:latin typeface="Arial"/>
              </a:defRPr>
            </a:pPr>
            <a:r>
              <a:rPr sz="2000" dirty="0">
                <a:latin typeface="Arial"/>
              </a:rPr>
              <a:t>The command to put on the armor comes before the command to stand.</a:t>
            </a:r>
          </a:p>
          <a:p>
            <a:pPr marL="342900" indent="-342900">
              <a:spcAft>
                <a:spcPts val="1000"/>
              </a:spcAft>
              <a:buFont typeface="Wingdings" panose="05000000000000000000" pitchFamily="2" charset="2"/>
              <a:buChar char="v"/>
              <a:defRPr sz="2000">
                <a:solidFill>
                  <a:srgbClr val="F4F7FB"/>
                </a:solidFill>
                <a:latin typeface="Arial"/>
              </a:defRPr>
            </a:pPr>
            <a:r>
              <a:rPr sz="2000" dirty="0">
                <a:latin typeface="Arial"/>
              </a:rPr>
              <a:t>Clothing comes before combat readiness.</a:t>
            </a:r>
          </a:p>
          <a:p>
            <a:pPr marL="342900" indent="-342900">
              <a:spcAft>
                <a:spcPts val="1000"/>
              </a:spcAft>
              <a:buFont typeface="Wingdings" panose="05000000000000000000" pitchFamily="2" charset="2"/>
              <a:buChar char="v"/>
              <a:defRPr sz="2000">
                <a:solidFill>
                  <a:srgbClr val="F4F7FB"/>
                </a:solidFill>
                <a:latin typeface="Arial"/>
              </a:defRPr>
            </a:pPr>
            <a:r>
              <a:rPr sz="2000" dirty="0">
                <a:latin typeface="Arial"/>
              </a:rPr>
              <a:t>Paul commands believers to put on the armor before he names any individual piece.</a:t>
            </a:r>
          </a:p>
          <a:p>
            <a:pPr marL="342900" indent="-342900">
              <a:spcAft>
                <a:spcPts val="1000"/>
              </a:spcAft>
              <a:buFont typeface="Wingdings" panose="05000000000000000000" pitchFamily="2" charset="2"/>
              <a:buChar char="v"/>
              <a:defRPr sz="2000">
                <a:solidFill>
                  <a:srgbClr val="F4F7FB"/>
                </a:solidFill>
                <a:latin typeface="Arial"/>
              </a:defRPr>
            </a:pPr>
            <a:r>
              <a:rPr sz="2000" dirty="0">
                <a:latin typeface="Arial"/>
              </a:rPr>
              <a:t>The whole life must be clothed before the specific items are examined.</a:t>
            </a:r>
          </a:p>
        </p:txBody>
      </p:sp>
      <p:pic>
        <p:nvPicPr>
          <p:cNvPr id="9" name="Picture 8">
            <a:extLst>
              <a:ext uri="{FF2B5EF4-FFF2-40B4-BE49-F238E27FC236}">
                <a16:creationId xmlns:a16="http://schemas.microsoft.com/office/drawing/2014/main" id="{7F5EA75A-3DD6-6994-14A3-0D583D98FEB6}"/>
              </a:ext>
            </a:extLst>
          </p:cNvPr>
          <p:cNvPicPr>
            <a:picLocks noChangeAspect="1"/>
          </p:cNvPicPr>
          <p:nvPr/>
        </p:nvPicPr>
        <p:blipFill>
          <a:blip r:embed="rId2"/>
          <a:stretch>
            <a:fillRect/>
          </a:stretch>
        </p:blipFill>
        <p:spPr>
          <a:xfrm>
            <a:off x="3674852" y="2799751"/>
            <a:ext cx="5945038" cy="396335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“Put On” Across Paul’s Letters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Word Study</a:t>
            </a:r>
          </a:p>
        </p:txBody>
      </p:sp>
      <p:sp>
        <p:nvSpPr>
          <p:cNvPr id="7" name="Rounded Rectangle 6"/>
          <p:cNvSpPr/>
          <p:nvPr/>
        </p:nvSpPr>
        <p:spPr>
          <a:xfrm>
            <a:off x="731520" y="1143000"/>
            <a:ext cx="5074920" cy="1143000"/>
          </a:xfrm>
          <a:prstGeom prst="roundRect">
            <a:avLst/>
          </a:prstGeom>
          <a:solidFill>
            <a:srgbClr val="172238"/>
          </a:solidFill>
          <a:ln w="12700">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0120" y="1307592"/>
            <a:ext cx="4617720" cy="274320"/>
          </a:xfrm>
          <a:prstGeom prst="rect">
            <a:avLst/>
          </a:prstGeom>
          <a:noFill/>
        </p:spPr>
        <p:txBody>
          <a:bodyPr wrap="square" lIns="27432" tIns="27432" rIns="27432" bIns="27432">
            <a:normAutofit fontScale="85000" lnSpcReduction="20000"/>
          </a:bodyPr>
          <a:lstStyle/>
          <a:p>
            <a:pPr>
              <a:defRPr sz="2000" b="1" i="0">
                <a:solidFill>
                  <a:srgbClr val="F4F7FB"/>
                </a:solidFill>
                <a:latin typeface="Arial"/>
              </a:defRPr>
            </a:pPr>
            <a:r>
              <a:rPr sz="2000">
                <a:latin typeface="Arial"/>
              </a:rPr>
              <a:t>Romans 13:14</a:t>
            </a:r>
          </a:p>
        </p:txBody>
      </p:sp>
      <p:sp>
        <p:nvSpPr>
          <p:cNvPr id="9" name="TextBox 8"/>
          <p:cNvSpPr txBox="1"/>
          <p:nvPr/>
        </p:nvSpPr>
        <p:spPr>
          <a:xfrm>
            <a:off x="960120" y="1709928"/>
            <a:ext cx="4617720" cy="329184"/>
          </a:xfrm>
          <a:prstGeom prst="rect">
            <a:avLst/>
          </a:prstGeom>
          <a:noFill/>
        </p:spPr>
        <p:txBody>
          <a:bodyPr wrap="square" lIns="27432" tIns="27432" rIns="27432" bIns="27432">
            <a:normAutofit lnSpcReduction="10000"/>
          </a:bodyPr>
          <a:lstStyle/>
          <a:p>
            <a:pPr>
              <a:defRPr sz="2000" b="0" i="0">
                <a:solidFill>
                  <a:srgbClr val="CBD5E1"/>
                </a:solidFill>
                <a:latin typeface="Arial"/>
              </a:defRPr>
            </a:pPr>
            <a:r>
              <a:rPr sz="2000">
                <a:latin typeface="Arial"/>
              </a:rPr>
              <a:t>Put on the Lord Jesus Christ</a:t>
            </a:r>
          </a:p>
        </p:txBody>
      </p:sp>
      <p:sp>
        <p:nvSpPr>
          <p:cNvPr id="10" name="Rounded Rectangle 9"/>
          <p:cNvSpPr/>
          <p:nvPr/>
        </p:nvSpPr>
        <p:spPr>
          <a:xfrm>
            <a:off x="6263640" y="1143000"/>
            <a:ext cx="5074920" cy="1143000"/>
          </a:xfrm>
          <a:prstGeom prst="roundRect">
            <a:avLst/>
          </a:prstGeom>
          <a:solidFill>
            <a:srgbClr val="172238"/>
          </a:solidFill>
          <a:ln w="12700">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92240" y="1307592"/>
            <a:ext cx="4617720" cy="274320"/>
          </a:xfrm>
          <a:prstGeom prst="rect">
            <a:avLst/>
          </a:prstGeom>
          <a:noFill/>
        </p:spPr>
        <p:txBody>
          <a:bodyPr wrap="square" lIns="27432" tIns="27432" rIns="27432" bIns="27432">
            <a:normAutofit fontScale="85000" lnSpcReduction="20000"/>
          </a:bodyPr>
          <a:lstStyle/>
          <a:p>
            <a:pPr>
              <a:defRPr sz="2000" b="1" i="0">
                <a:solidFill>
                  <a:srgbClr val="F4F7FB"/>
                </a:solidFill>
                <a:latin typeface="Arial"/>
              </a:defRPr>
            </a:pPr>
            <a:r>
              <a:rPr sz="2000">
                <a:latin typeface="Arial"/>
              </a:rPr>
              <a:t>Galatians 3:27</a:t>
            </a:r>
          </a:p>
        </p:txBody>
      </p:sp>
      <p:sp>
        <p:nvSpPr>
          <p:cNvPr id="12" name="TextBox 11"/>
          <p:cNvSpPr txBox="1"/>
          <p:nvPr/>
        </p:nvSpPr>
        <p:spPr>
          <a:xfrm>
            <a:off x="6492240" y="1709928"/>
            <a:ext cx="4617720" cy="329184"/>
          </a:xfrm>
          <a:prstGeom prst="rect">
            <a:avLst/>
          </a:prstGeom>
          <a:noFill/>
        </p:spPr>
        <p:txBody>
          <a:bodyPr wrap="square" lIns="27432" tIns="27432" rIns="27432" bIns="27432">
            <a:normAutofit lnSpcReduction="10000"/>
          </a:bodyPr>
          <a:lstStyle/>
          <a:p>
            <a:pPr>
              <a:defRPr sz="2000" b="0" i="0">
                <a:solidFill>
                  <a:srgbClr val="CBD5E1"/>
                </a:solidFill>
                <a:latin typeface="Arial"/>
              </a:defRPr>
            </a:pPr>
            <a:r>
              <a:rPr sz="2000">
                <a:latin typeface="Arial"/>
              </a:rPr>
              <a:t>Baptized into Christ; put on Christ</a:t>
            </a:r>
          </a:p>
        </p:txBody>
      </p:sp>
      <p:sp>
        <p:nvSpPr>
          <p:cNvPr id="13" name="Rounded Rectangle 12"/>
          <p:cNvSpPr/>
          <p:nvPr/>
        </p:nvSpPr>
        <p:spPr>
          <a:xfrm>
            <a:off x="731520" y="2697480"/>
            <a:ext cx="5074920" cy="1143000"/>
          </a:xfrm>
          <a:prstGeom prst="roundRect">
            <a:avLst/>
          </a:prstGeom>
          <a:solidFill>
            <a:srgbClr val="172238"/>
          </a:solidFill>
          <a:ln w="12700">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2862072"/>
            <a:ext cx="4617720" cy="274320"/>
          </a:xfrm>
          <a:prstGeom prst="rect">
            <a:avLst/>
          </a:prstGeom>
          <a:noFill/>
        </p:spPr>
        <p:txBody>
          <a:bodyPr wrap="square" lIns="27432" tIns="27432" rIns="27432" bIns="27432">
            <a:normAutofit fontScale="85000" lnSpcReduction="20000"/>
          </a:bodyPr>
          <a:lstStyle/>
          <a:p>
            <a:pPr>
              <a:defRPr sz="2000" b="1" i="0">
                <a:solidFill>
                  <a:srgbClr val="F4F7FB"/>
                </a:solidFill>
                <a:latin typeface="Arial"/>
              </a:defRPr>
            </a:pPr>
            <a:r>
              <a:rPr sz="2000">
                <a:latin typeface="Arial"/>
              </a:rPr>
              <a:t>Ephesians 4:22–24</a:t>
            </a:r>
          </a:p>
        </p:txBody>
      </p:sp>
      <p:sp>
        <p:nvSpPr>
          <p:cNvPr id="15" name="TextBox 14"/>
          <p:cNvSpPr txBox="1"/>
          <p:nvPr/>
        </p:nvSpPr>
        <p:spPr>
          <a:xfrm>
            <a:off x="960120" y="3264408"/>
            <a:ext cx="4617720" cy="329184"/>
          </a:xfrm>
          <a:prstGeom prst="rect">
            <a:avLst/>
          </a:prstGeom>
          <a:noFill/>
        </p:spPr>
        <p:txBody>
          <a:bodyPr wrap="square" lIns="27432" tIns="27432" rIns="27432" bIns="27432">
            <a:normAutofit lnSpcReduction="10000"/>
          </a:bodyPr>
          <a:lstStyle/>
          <a:p>
            <a:pPr>
              <a:defRPr sz="2000" b="0" i="0">
                <a:solidFill>
                  <a:srgbClr val="CBD5E1"/>
                </a:solidFill>
                <a:latin typeface="Arial"/>
              </a:defRPr>
            </a:pPr>
            <a:r>
              <a:rPr sz="2000">
                <a:latin typeface="Arial"/>
              </a:rPr>
              <a:t>Put off the old man; put on the new man</a:t>
            </a:r>
          </a:p>
        </p:txBody>
      </p:sp>
      <p:sp>
        <p:nvSpPr>
          <p:cNvPr id="16" name="Rounded Rectangle 15"/>
          <p:cNvSpPr/>
          <p:nvPr/>
        </p:nvSpPr>
        <p:spPr>
          <a:xfrm>
            <a:off x="6263640" y="2697480"/>
            <a:ext cx="5074920" cy="1143000"/>
          </a:xfrm>
          <a:prstGeom prst="roundRect">
            <a:avLst/>
          </a:prstGeom>
          <a:solidFill>
            <a:srgbClr val="172238"/>
          </a:solidFill>
          <a:ln w="12700">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92240" y="2862072"/>
            <a:ext cx="4617720" cy="274320"/>
          </a:xfrm>
          <a:prstGeom prst="rect">
            <a:avLst/>
          </a:prstGeom>
          <a:noFill/>
        </p:spPr>
        <p:txBody>
          <a:bodyPr wrap="square" lIns="27432" tIns="27432" rIns="27432" bIns="27432">
            <a:normAutofit fontScale="85000" lnSpcReduction="20000"/>
          </a:bodyPr>
          <a:lstStyle/>
          <a:p>
            <a:pPr>
              <a:defRPr sz="2000" b="1" i="0">
                <a:solidFill>
                  <a:srgbClr val="F4F7FB"/>
                </a:solidFill>
                <a:latin typeface="Arial"/>
              </a:defRPr>
            </a:pPr>
            <a:r>
              <a:rPr sz="2000">
                <a:latin typeface="Arial"/>
              </a:rPr>
              <a:t>Colossians 3:9–12</a:t>
            </a:r>
          </a:p>
        </p:txBody>
      </p:sp>
      <p:sp>
        <p:nvSpPr>
          <p:cNvPr id="18" name="TextBox 17"/>
          <p:cNvSpPr txBox="1"/>
          <p:nvPr/>
        </p:nvSpPr>
        <p:spPr>
          <a:xfrm>
            <a:off x="6492240" y="3264408"/>
            <a:ext cx="4617720" cy="329184"/>
          </a:xfrm>
          <a:prstGeom prst="rect">
            <a:avLst/>
          </a:prstGeom>
          <a:noFill/>
        </p:spPr>
        <p:txBody>
          <a:bodyPr wrap="square" lIns="27432" tIns="27432" rIns="27432" bIns="27432">
            <a:normAutofit lnSpcReduction="10000"/>
          </a:bodyPr>
          <a:lstStyle/>
          <a:p>
            <a:pPr>
              <a:defRPr sz="2000" b="0" i="0">
                <a:solidFill>
                  <a:srgbClr val="CBD5E1"/>
                </a:solidFill>
                <a:latin typeface="Arial"/>
              </a:defRPr>
            </a:pPr>
            <a:r>
              <a:rPr sz="2000">
                <a:latin typeface="Arial"/>
              </a:rPr>
              <a:t>Put on the new man and holy virtues</a:t>
            </a:r>
          </a:p>
        </p:txBody>
      </p:sp>
      <p:sp>
        <p:nvSpPr>
          <p:cNvPr id="19" name="Rounded Rectangle 18"/>
          <p:cNvSpPr/>
          <p:nvPr/>
        </p:nvSpPr>
        <p:spPr>
          <a:xfrm>
            <a:off x="731520" y="4251960"/>
            <a:ext cx="5074920" cy="1143000"/>
          </a:xfrm>
          <a:prstGeom prst="roundRect">
            <a:avLst/>
          </a:prstGeom>
          <a:solidFill>
            <a:srgbClr val="172238"/>
          </a:solidFill>
          <a:ln w="12700">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60120" y="4416552"/>
            <a:ext cx="4617720" cy="274320"/>
          </a:xfrm>
          <a:prstGeom prst="rect">
            <a:avLst/>
          </a:prstGeom>
          <a:noFill/>
        </p:spPr>
        <p:txBody>
          <a:bodyPr wrap="square" lIns="27432" tIns="27432" rIns="27432" bIns="27432">
            <a:normAutofit fontScale="85000" lnSpcReduction="20000"/>
          </a:bodyPr>
          <a:lstStyle/>
          <a:p>
            <a:pPr>
              <a:defRPr sz="2000" b="1" i="0">
                <a:solidFill>
                  <a:srgbClr val="F4F7FB"/>
                </a:solidFill>
                <a:latin typeface="Arial"/>
              </a:defRPr>
            </a:pPr>
            <a:r>
              <a:rPr sz="2000">
                <a:latin typeface="Arial"/>
              </a:rPr>
              <a:t>1 Thessalonians 5:8</a:t>
            </a:r>
          </a:p>
        </p:txBody>
      </p:sp>
      <p:sp>
        <p:nvSpPr>
          <p:cNvPr id="21" name="TextBox 20"/>
          <p:cNvSpPr txBox="1"/>
          <p:nvPr/>
        </p:nvSpPr>
        <p:spPr>
          <a:xfrm>
            <a:off x="960120" y="4818888"/>
            <a:ext cx="4617720" cy="329184"/>
          </a:xfrm>
          <a:prstGeom prst="rect">
            <a:avLst/>
          </a:prstGeom>
          <a:noFill/>
        </p:spPr>
        <p:txBody>
          <a:bodyPr wrap="square" lIns="27432" tIns="27432" rIns="27432" bIns="27432">
            <a:normAutofit lnSpcReduction="10000"/>
          </a:bodyPr>
          <a:lstStyle/>
          <a:p>
            <a:pPr>
              <a:defRPr sz="2000" b="0" i="0">
                <a:solidFill>
                  <a:srgbClr val="CBD5E1"/>
                </a:solidFill>
                <a:latin typeface="Arial"/>
              </a:defRPr>
            </a:pPr>
            <a:r>
              <a:rPr sz="2000">
                <a:latin typeface="Arial"/>
              </a:rPr>
              <a:t>Put on breastplate and helmet</a:t>
            </a:r>
          </a:p>
        </p:txBody>
      </p:sp>
      <p:sp>
        <p:nvSpPr>
          <p:cNvPr id="22" name="Rounded Rectangle 21"/>
          <p:cNvSpPr/>
          <p:nvPr/>
        </p:nvSpPr>
        <p:spPr>
          <a:xfrm>
            <a:off x="6263640" y="4251960"/>
            <a:ext cx="5074920" cy="1143000"/>
          </a:xfrm>
          <a:prstGeom prst="roundRect">
            <a:avLst/>
          </a:prstGeom>
          <a:solidFill>
            <a:srgbClr val="172238"/>
          </a:solidFill>
          <a:ln w="25400">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492240" y="4416552"/>
            <a:ext cx="4617720" cy="274320"/>
          </a:xfrm>
          <a:prstGeom prst="rect">
            <a:avLst/>
          </a:prstGeom>
          <a:noFill/>
        </p:spPr>
        <p:txBody>
          <a:bodyPr wrap="square" lIns="27432" tIns="27432" rIns="27432" bIns="27432">
            <a:normAutofit fontScale="85000" lnSpcReduction="20000"/>
          </a:bodyPr>
          <a:lstStyle/>
          <a:p>
            <a:pPr>
              <a:defRPr sz="2000" b="1" i="0">
                <a:solidFill>
                  <a:srgbClr val="F0B429"/>
                </a:solidFill>
                <a:latin typeface="Arial"/>
              </a:defRPr>
            </a:pPr>
            <a:r>
              <a:rPr sz="2000">
                <a:latin typeface="Arial"/>
              </a:rPr>
              <a:t>Ephesians 6:11</a:t>
            </a:r>
          </a:p>
        </p:txBody>
      </p:sp>
      <p:sp>
        <p:nvSpPr>
          <p:cNvPr id="24" name="TextBox 23"/>
          <p:cNvSpPr txBox="1"/>
          <p:nvPr/>
        </p:nvSpPr>
        <p:spPr>
          <a:xfrm>
            <a:off x="6492240" y="4818888"/>
            <a:ext cx="4617720" cy="329184"/>
          </a:xfrm>
          <a:prstGeom prst="rect">
            <a:avLst/>
          </a:prstGeom>
          <a:noFill/>
        </p:spPr>
        <p:txBody>
          <a:bodyPr wrap="square" lIns="27432" tIns="27432" rIns="27432" bIns="27432">
            <a:normAutofit lnSpcReduction="10000"/>
          </a:bodyPr>
          <a:lstStyle/>
          <a:p>
            <a:pPr>
              <a:defRPr sz="2000" b="0" i="0">
                <a:solidFill>
                  <a:srgbClr val="CBD5E1"/>
                </a:solidFill>
                <a:latin typeface="Arial"/>
              </a:defRPr>
            </a:pPr>
            <a:r>
              <a:rPr sz="2000">
                <a:latin typeface="Arial"/>
              </a:rPr>
              <a:t>Put on the whole armor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Synthesis of ἐνδύω</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Synthesis</a:t>
            </a:r>
          </a:p>
        </p:txBody>
      </p:sp>
      <p:sp>
        <p:nvSpPr>
          <p:cNvPr id="7" name="TextBox 6"/>
          <p:cNvSpPr txBox="1"/>
          <p:nvPr/>
        </p:nvSpPr>
        <p:spPr>
          <a:xfrm>
            <a:off x="487680" y="1034307"/>
            <a:ext cx="10744200" cy="5349240"/>
          </a:xfrm>
          <a:prstGeom prst="rect">
            <a:avLst/>
          </a:prstGeom>
          <a:noFill/>
        </p:spPr>
        <p:txBody>
          <a:bodyPr wrap="square" lIns="45720" tIns="18288" rIns="45720" bIns="18288">
            <a:noAutofit/>
          </a:bodyPr>
          <a:lstStyle/>
          <a:p>
            <a:pPr marL="342900" indent="-342900">
              <a:spcAft>
                <a:spcPts val="800"/>
              </a:spcAft>
              <a:buFont typeface="Wingdings" panose="05000000000000000000" pitchFamily="2" charset="2"/>
              <a:buChar char="v"/>
              <a:defRPr sz="2000">
                <a:solidFill>
                  <a:srgbClr val="F4F7FB"/>
                </a:solidFill>
                <a:latin typeface="Arial"/>
              </a:defRPr>
            </a:pPr>
            <a:r>
              <a:rPr sz="2000" dirty="0">
                <a:solidFill>
                  <a:schemeClr val="bg1"/>
                </a:solidFill>
                <a:latin typeface="Arial" panose="020B0604020202020204" pitchFamily="34" charset="0"/>
                <a:cs typeface="Arial" panose="020B0604020202020204" pitchFamily="34" charset="0"/>
              </a:rPr>
              <a:t>It describes ongoing moral renewal as the new man.</a:t>
            </a:r>
            <a:endParaRPr lang="en-US" sz="2000" dirty="0">
              <a:solidFill>
                <a:schemeClr val="bg1"/>
              </a:solidFill>
              <a:latin typeface="Arial" panose="020B0604020202020204" pitchFamily="34" charset="0"/>
              <a:cs typeface="Arial" panose="020B0604020202020204" pitchFamily="34" charset="0"/>
            </a:endParaRPr>
          </a:p>
          <a:p>
            <a:pPr marL="800100" lvl="1" indent="-342900">
              <a:spcAft>
                <a:spcPts val="800"/>
              </a:spcAft>
              <a:buFont typeface="Wingdings" panose="05000000000000000000" pitchFamily="2" charset="2"/>
              <a:buChar char="v"/>
              <a:defRPr sz="2000">
                <a:solidFill>
                  <a:srgbClr val="F4F7FB"/>
                </a:solidFill>
                <a:latin typeface="Arial"/>
              </a:defRPr>
            </a:pPr>
            <a:r>
              <a:rPr lang="en-US" sz="2000" b="1" u="sng" dirty="0">
                <a:solidFill>
                  <a:schemeClr val="bg1"/>
                </a:solidFill>
                <a:latin typeface="Arial" panose="020B0604020202020204" pitchFamily="34" charset="0"/>
                <a:cs typeface="Arial" panose="020B0604020202020204" pitchFamily="34" charset="0"/>
              </a:rPr>
              <a:t>Rom. 13:10-14 </a:t>
            </a:r>
            <a:r>
              <a:rPr lang="en-US" sz="2000" dirty="0"/>
              <a:t>Love does no harm to a neighbor; therefore love </a:t>
            </a:r>
            <a:r>
              <a:rPr lang="en-US" sz="2000" i="1" dirty="0"/>
              <a:t>is</a:t>
            </a:r>
            <a:r>
              <a:rPr lang="en-US" sz="2000" dirty="0"/>
              <a:t> the fulfillment of the law. 11 And </a:t>
            </a:r>
            <a:r>
              <a:rPr lang="en-US" sz="2000" i="1" dirty="0"/>
              <a:t>do</a:t>
            </a:r>
            <a:r>
              <a:rPr lang="en-US" sz="2000" dirty="0"/>
              <a:t> this, knowing the time, that now </a:t>
            </a:r>
            <a:r>
              <a:rPr lang="en-US" sz="2000" i="1" dirty="0"/>
              <a:t>it is</a:t>
            </a:r>
            <a:r>
              <a:rPr lang="en-US" sz="2000" dirty="0"/>
              <a:t> high time to awake out of sleep; for now our salvation </a:t>
            </a:r>
            <a:r>
              <a:rPr lang="en-US" sz="2000" i="1" dirty="0"/>
              <a:t>is</a:t>
            </a:r>
            <a:r>
              <a:rPr lang="en-US" sz="2000" dirty="0"/>
              <a:t> nearer than when we </a:t>
            </a:r>
            <a:r>
              <a:rPr lang="en-US" sz="2000" i="1" dirty="0"/>
              <a:t>first</a:t>
            </a:r>
            <a:r>
              <a:rPr lang="en-US" sz="2000" dirty="0"/>
              <a:t> believed. 12 The night is far spent, the day is at hand. Therefore let us </a:t>
            </a:r>
            <a:r>
              <a:rPr lang="en-US" sz="2000" b="1" dirty="0">
                <a:solidFill>
                  <a:srgbClr val="FFFF00"/>
                </a:solidFill>
                <a:latin typeface="Arial" panose="020B0604020202020204" pitchFamily="34" charset="0"/>
                <a:cs typeface="Arial" panose="020B0604020202020204" pitchFamily="34" charset="0"/>
              </a:rPr>
              <a:t>cast off the works of darkness</a:t>
            </a:r>
            <a:r>
              <a:rPr lang="en-US" sz="2000" dirty="0"/>
              <a:t>, and let us </a:t>
            </a:r>
            <a:r>
              <a:rPr lang="en-US" sz="2000" b="1" i="1" u="sng" dirty="0">
                <a:solidFill>
                  <a:srgbClr val="FFFF00"/>
                </a:solidFill>
                <a:latin typeface="Arial" panose="020B0604020202020204" pitchFamily="34" charset="0"/>
                <a:cs typeface="Arial" panose="020B0604020202020204" pitchFamily="34" charset="0"/>
              </a:rPr>
              <a:t>put on the armor of light</a:t>
            </a:r>
            <a:r>
              <a:rPr lang="en-US" sz="2000" b="1" dirty="0">
                <a:solidFill>
                  <a:srgbClr val="FFFF00"/>
                </a:solidFill>
                <a:latin typeface="Arial" panose="020B0604020202020204" pitchFamily="34" charset="0"/>
                <a:cs typeface="Arial" panose="020B0604020202020204" pitchFamily="34" charset="0"/>
              </a:rPr>
              <a:t>.</a:t>
            </a:r>
            <a:r>
              <a:rPr lang="en-US" sz="2000" dirty="0"/>
              <a:t> 13 Let us walk properly, as in the day, not in revelry and drunkenness, not in lewdness and lust, not in strife and envy. 14 But </a:t>
            </a:r>
            <a:r>
              <a:rPr lang="en-US" sz="2000" b="1" i="1" u="sng" dirty="0">
                <a:solidFill>
                  <a:srgbClr val="FFFF00"/>
                </a:solidFill>
                <a:latin typeface="Arial" panose="020B0604020202020204" pitchFamily="34" charset="0"/>
                <a:cs typeface="Arial" panose="020B0604020202020204" pitchFamily="34" charset="0"/>
              </a:rPr>
              <a:t>put on the Lord Jesus Christ</a:t>
            </a:r>
            <a:r>
              <a:rPr lang="en-US" sz="2000" dirty="0"/>
              <a:t>, and make no provision for the flesh, to </a:t>
            </a:r>
            <a:r>
              <a:rPr lang="en-US" sz="2000" i="1" dirty="0"/>
              <a:t>fulfill its</a:t>
            </a:r>
            <a:r>
              <a:rPr lang="en-US" sz="2000" dirty="0"/>
              <a:t> lusts.</a:t>
            </a:r>
          </a:p>
          <a:p>
            <a:pPr marL="800100" lvl="1" indent="-342900">
              <a:spcAft>
                <a:spcPts val="800"/>
              </a:spcAft>
              <a:buFont typeface="Wingdings" panose="05000000000000000000" pitchFamily="2" charset="2"/>
              <a:buChar char="v"/>
              <a:defRPr sz="2000">
                <a:solidFill>
                  <a:srgbClr val="F4F7FB"/>
                </a:solidFill>
                <a:latin typeface="Arial"/>
              </a:defRPr>
            </a:pPr>
            <a:r>
              <a:rPr lang="en-US" sz="2000" b="1" u="sng" dirty="0">
                <a:solidFill>
                  <a:schemeClr val="bg1"/>
                </a:solidFill>
                <a:latin typeface="Arial" panose="020B0604020202020204" pitchFamily="34" charset="0"/>
                <a:cs typeface="Arial" panose="020B0604020202020204" pitchFamily="34" charset="0"/>
              </a:rPr>
              <a:t>Eph. 4:20-27 </a:t>
            </a:r>
            <a:r>
              <a:rPr lang="en-US" sz="2000" dirty="0">
                <a:solidFill>
                  <a:srgbClr val="F4F7FB"/>
                </a:solidFill>
                <a:latin typeface="Arial" panose="020B0604020202020204" pitchFamily="34" charset="0"/>
                <a:cs typeface="Arial" panose="020B0604020202020204" pitchFamily="34" charset="0"/>
              </a:rPr>
              <a:t>But you have not so learned Christ, 21 if indeed you have heard Him and have been taught by Him, as the truth is in Jesus: 22 that you </a:t>
            </a:r>
            <a:r>
              <a:rPr lang="en-US" sz="2000" b="1" dirty="0">
                <a:solidFill>
                  <a:srgbClr val="FFFF00"/>
                </a:solidFill>
                <a:latin typeface="Arial" panose="020B0604020202020204" pitchFamily="34" charset="0"/>
                <a:cs typeface="Arial" panose="020B0604020202020204" pitchFamily="34" charset="0"/>
              </a:rPr>
              <a:t>put off</a:t>
            </a:r>
            <a:r>
              <a:rPr lang="en-US" sz="2000" dirty="0">
                <a:solidFill>
                  <a:srgbClr val="F4F7FB"/>
                </a:solidFill>
                <a:latin typeface="Arial" panose="020B0604020202020204" pitchFamily="34" charset="0"/>
                <a:cs typeface="Arial" panose="020B0604020202020204" pitchFamily="34" charset="0"/>
              </a:rPr>
              <a:t>, concerning your former conduct, the old man which grows corrupt according to the deceitful lusts, 23 and </a:t>
            </a:r>
            <a:r>
              <a:rPr lang="en-US" sz="2000" b="1" dirty="0">
                <a:solidFill>
                  <a:schemeClr val="accent6">
                    <a:lumMod val="75000"/>
                  </a:schemeClr>
                </a:solidFill>
                <a:latin typeface="Arial" panose="020B0604020202020204" pitchFamily="34" charset="0"/>
                <a:cs typeface="Arial" panose="020B0604020202020204" pitchFamily="34" charset="0"/>
              </a:rPr>
              <a:t>be renewed in the spirit of your mind</a:t>
            </a:r>
            <a:r>
              <a:rPr lang="en-US" sz="2000" dirty="0">
                <a:solidFill>
                  <a:srgbClr val="F4F7FB"/>
                </a:solidFill>
                <a:latin typeface="Arial" panose="020B0604020202020204" pitchFamily="34" charset="0"/>
                <a:cs typeface="Arial" panose="020B0604020202020204" pitchFamily="34" charset="0"/>
              </a:rPr>
              <a:t>, 24 and that you </a:t>
            </a:r>
            <a:r>
              <a:rPr lang="en-US" sz="2000" b="1" i="1" u="sng" dirty="0">
                <a:solidFill>
                  <a:srgbClr val="FFFF00"/>
                </a:solidFill>
                <a:latin typeface="Arial" panose="020B0604020202020204" pitchFamily="34" charset="0"/>
                <a:cs typeface="Arial" panose="020B0604020202020204" pitchFamily="34" charset="0"/>
              </a:rPr>
              <a:t>put on the new man </a:t>
            </a:r>
            <a:r>
              <a:rPr lang="en-US" sz="2000" dirty="0">
                <a:solidFill>
                  <a:srgbClr val="F4F7FB"/>
                </a:solidFill>
                <a:latin typeface="Arial" panose="020B0604020202020204" pitchFamily="34" charset="0"/>
                <a:cs typeface="Arial" panose="020B0604020202020204" pitchFamily="34" charset="0"/>
              </a:rPr>
              <a:t>which was created according to God, in true righteousness and holiness. 25 Therefore, </a:t>
            </a:r>
            <a:r>
              <a:rPr lang="en-US" sz="2000" b="1" dirty="0">
                <a:solidFill>
                  <a:srgbClr val="FFFF00"/>
                </a:solidFill>
                <a:latin typeface="Arial" panose="020B0604020202020204" pitchFamily="34" charset="0"/>
                <a:cs typeface="Arial" panose="020B0604020202020204" pitchFamily="34" charset="0"/>
              </a:rPr>
              <a:t>putting away </a:t>
            </a:r>
            <a:r>
              <a:rPr lang="en-US" sz="2000" dirty="0">
                <a:solidFill>
                  <a:srgbClr val="F4F7FB"/>
                </a:solidFill>
                <a:latin typeface="Arial" panose="020B0604020202020204" pitchFamily="34" charset="0"/>
                <a:cs typeface="Arial" panose="020B0604020202020204" pitchFamily="34" charset="0"/>
              </a:rPr>
              <a:t>lying, "Let each one of you speak truth with his neighbor," for we are members of one another. 26 "Be angry, and do not sin": do not let the sun go down on your wrath, 27 </a:t>
            </a:r>
            <a:r>
              <a:rPr lang="en-US" sz="2000" b="1" dirty="0">
                <a:solidFill>
                  <a:srgbClr val="FF0000"/>
                </a:solidFill>
                <a:latin typeface="Arial" panose="020B0604020202020204" pitchFamily="34" charset="0"/>
                <a:cs typeface="Arial" panose="020B0604020202020204" pitchFamily="34" charset="0"/>
              </a:rPr>
              <a:t>nor give place to the devil</a:t>
            </a:r>
            <a:r>
              <a:rPr lang="en-US" sz="2000" dirty="0">
                <a:solidFill>
                  <a:srgbClr val="F4F7FB"/>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63802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Synthesis of ἐνδύω</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Synthesis</a:t>
            </a:r>
          </a:p>
        </p:txBody>
      </p:sp>
      <p:sp>
        <p:nvSpPr>
          <p:cNvPr id="7" name="TextBox 6"/>
          <p:cNvSpPr txBox="1"/>
          <p:nvPr/>
        </p:nvSpPr>
        <p:spPr>
          <a:xfrm>
            <a:off x="777240" y="1051560"/>
            <a:ext cx="10744200" cy="5349240"/>
          </a:xfrm>
          <a:prstGeom prst="rect">
            <a:avLst/>
          </a:prstGeom>
          <a:noFill/>
        </p:spPr>
        <p:txBody>
          <a:bodyPr wrap="square" lIns="45720" tIns="18288" rIns="45720" bIns="18288">
            <a:noAutofit/>
          </a:bodyPr>
          <a:lstStyle/>
          <a:p>
            <a:pPr marL="342900" indent="-342900">
              <a:spcAft>
                <a:spcPts val="800"/>
              </a:spcAft>
              <a:buFont typeface="Wingdings" panose="05000000000000000000" pitchFamily="2" charset="2"/>
              <a:buChar char="v"/>
              <a:defRPr sz="2000">
                <a:solidFill>
                  <a:srgbClr val="F4F7FB"/>
                </a:solidFill>
                <a:latin typeface="Arial"/>
              </a:defRPr>
            </a:pPr>
            <a:r>
              <a:rPr sz="2000" dirty="0">
                <a:solidFill>
                  <a:schemeClr val="bg1"/>
                </a:solidFill>
                <a:latin typeface="Arial" panose="020B0604020202020204" pitchFamily="34" charset="0"/>
                <a:cs typeface="Arial" panose="020B0604020202020204" pitchFamily="34" charset="0"/>
              </a:rPr>
              <a:t>It describes ongoing moral renewal as the new man.</a:t>
            </a:r>
            <a:endParaRPr lang="en-US" sz="2000" dirty="0">
              <a:solidFill>
                <a:schemeClr val="bg1"/>
              </a:solidFill>
              <a:latin typeface="Arial" panose="020B0604020202020204" pitchFamily="34" charset="0"/>
              <a:cs typeface="Arial" panose="020B0604020202020204" pitchFamily="34" charset="0"/>
            </a:endParaRPr>
          </a:p>
          <a:p>
            <a:pPr marL="800100" lvl="1" indent="-342900">
              <a:spcAft>
                <a:spcPts val="800"/>
              </a:spcAft>
              <a:buFont typeface="Wingdings" panose="05000000000000000000" pitchFamily="2" charset="2"/>
              <a:buChar char="v"/>
            </a:pPr>
            <a:r>
              <a:rPr lang="en-US" sz="2000" b="1" u="sng" dirty="0">
                <a:solidFill>
                  <a:srgbClr val="F4F7FB"/>
                </a:solidFill>
                <a:latin typeface="Arial" panose="020B0604020202020204" pitchFamily="34" charset="0"/>
                <a:cs typeface="Arial" panose="020B0604020202020204" pitchFamily="34" charset="0"/>
              </a:rPr>
              <a:t>Col. 3:9-10 </a:t>
            </a:r>
            <a:r>
              <a:rPr lang="en-US" sz="2000" dirty="0">
                <a:solidFill>
                  <a:schemeClr val="bg1"/>
                </a:solidFill>
                <a:latin typeface="Arial" panose="020B0604020202020204" pitchFamily="34" charset="0"/>
                <a:cs typeface="Arial" panose="020B0604020202020204" pitchFamily="34" charset="0"/>
              </a:rPr>
              <a:t>Do not lie to one another, since you </a:t>
            </a:r>
            <a:r>
              <a:rPr lang="en-US" sz="2000" b="1" u="sng" dirty="0">
                <a:solidFill>
                  <a:srgbClr val="FFFF00"/>
                </a:solidFill>
                <a:latin typeface="Arial" panose="020B0604020202020204" pitchFamily="34" charset="0"/>
                <a:cs typeface="Arial" panose="020B0604020202020204" pitchFamily="34" charset="0"/>
              </a:rPr>
              <a:t>have</a:t>
            </a:r>
            <a:r>
              <a:rPr lang="en-US" sz="2000" b="1" dirty="0">
                <a:solidFill>
                  <a:srgbClr val="FFFF00"/>
                </a:solidFill>
                <a:latin typeface="Arial" panose="020B0604020202020204" pitchFamily="34" charset="0"/>
                <a:cs typeface="Arial" panose="020B0604020202020204" pitchFamily="34" charset="0"/>
              </a:rPr>
              <a:t> put off the old man </a:t>
            </a:r>
            <a:r>
              <a:rPr lang="en-US" sz="2000" dirty="0">
                <a:solidFill>
                  <a:schemeClr val="bg1"/>
                </a:solidFill>
                <a:latin typeface="Arial" panose="020B0604020202020204" pitchFamily="34" charset="0"/>
                <a:cs typeface="Arial" panose="020B0604020202020204" pitchFamily="34" charset="0"/>
              </a:rPr>
              <a:t>with his deeds, 10 and </a:t>
            </a:r>
            <a:r>
              <a:rPr lang="en-US" sz="2000" b="1" i="1" u="sng" dirty="0">
                <a:solidFill>
                  <a:srgbClr val="FFFF00"/>
                </a:solidFill>
                <a:latin typeface="Arial" panose="020B0604020202020204" pitchFamily="34" charset="0"/>
                <a:cs typeface="Arial" panose="020B0604020202020204" pitchFamily="34" charset="0"/>
              </a:rPr>
              <a:t>have put on the new man </a:t>
            </a:r>
            <a:r>
              <a:rPr lang="en-US" sz="2000" dirty="0">
                <a:solidFill>
                  <a:schemeClr val="bg1"/>
                </a:solidFill>
                <a:latin typeface="Arial" panose="020B0604020202020204" pitchFamily="34" charset="0"/>
                <a:cs typeface="Arial" panose="020B0604020202020204" pitchFamily="34" charset="0"/>
              </a:rPr>
              <a:t>who is </a:t>
            </a:r>
            <a:r>
              <a:rPr lang="en-US" sz="2000" b="1" dirty="0">
                <a:solidFill>
                  <a:schemeClr val="accent6">
                    <a:lumMod val="75000"/>
                  </a:schemeClr>
                </a:solidFill>
                <a:latin typeface="Arial" panose="020B0604020202020204" pitchFamily="34" charset="0"/>
                <a:cs typeface="Arial" panose="020B0604020202020204" pitchFamily="34" charset="0"/>
              </a:rPr>
              <a:t>renewed in knowledge </a:t>
            </a:r>
            <a:r>
              <a:rPr lang="en-US" sz="2000" dirty="0">
                <a:solidFill>
                  <a:schemeClr val="bg1"/>
                </a:solidFill>
                <a:latin typeface="Arial" panose="020B0604020202020204" pitchFamily="34" charset="0"/>
                <a:cs typeface="Arial" panose="020B0604020202020204" pitchFamily="34" charset="0"/>
              </a:rPr>
              <a:t>according to the </a:t>
            </a:r>
            <a:r>
              <a:rPr lang="en-US" sz="2000" b="1" dirty="0">
                <a:solidFill>
                  <a:schemeClr val="accent6">
                    <a:lumMod val="75000"/>
                  </a:schemeClr>
                </a:solidFill>
                <a:latin typeface="Arial" panose="020B0604020202020204" pitchFamily="34" charset="0"/>
                <a:cs typeface="Arial" panose="020B0604020202020204" pitchFamily="34" charset="0"/>
              </a:rPr>
              <a:t>image of Him who created him</a:t>
            </a:r>
            <a:r>
              <a:rPr lang="en-US" sz="2000" dirty="0">
                <a:solidFill>
                  <a:schemeClr val="bg1"/>
                </a:solidFill>
                <a:latin typeface="Arial" panose="020B0604020202020204" pitchFamily="34" charset="0"/>
                <a:cs typeface="Arial" panose="020B0604020202020204" pitchFamily="34" charset="0"/>
              </a:rPr>
              <a:t>,</a:t>
            </a:r>
          </a:p>
          <a:p>
            <a:pPr marL="800100" lvl="1" indent="-342900">
              <a:spcAft>
                <a:spcPts val="800"/>
              </a:spcAft>
              <a:buFont typeface="Wingdings" panose="05000000000000000000" pitchFamily="2" charset="2"/>
              <a:buChar char="v"/>
              <a:defRPr sz="2000">
                <a:solidFill>
                  <a:srgbClr val="F4F7FB"/>
                </a:solidFill>
                <a:latin typeface="Arial"/>
              </a:defRPr>
            </a:pPr>
            <a:r>
              <a:rPr lang="en-US" sz="2000" b="1" u="sng" dirty="0">
                <a:solidFill>
                  <a:srgbClr val="F4F7FB"/>
                </a:solidFill>
                <a:latin typeface="Arial" panose="020B0604020202020204" pitchFamily="34" charset="0"/>
                <a:cs typeface="Arial" panose="020B0604020202020204" pitchFamily="34" charset="0"/>
              </a:rPr>
              <a:t>Eph. 6:10-11 </a:t>
            </a:r>
            <a:r>
              <a:rPr lang="en-US" sz="2000" dirty="0"/>
              <a:t>Finally, my brethren, be strong in the Lord and in the power of His might. 11 </a:t>
            </a:r>
            <a:r>
              <a:rPr lang="en-US" sz="2000" b="1" i="1" u="sng" dirty="0">
                <a:solidFill>
                  <a:srgbClr val="FFFF00"/>
                </a:solidFill>
                <a:latin typeface="Arial" panose="020B0604020202020204" pitchFamily="34" charset="0"/>
                <a:cs typeface="Arial" panose="020B0604020202020204" pitchFamily="34" charset="0"/>
              </a:rPr>
              <a:t>Put on the whole armor of God</a:t>
            </a:r>
            <a:r>
              <a:rPr lang="en-US" sz="2000" dirty="0"/>
              <a:t>, that you may </a:t>
            </a:r>
            <a:r>
              <a:rPr lang="en-US" sz="2000" b="1" dirty="0">
                <a:solidFill>
                  <a:srgbClr val="FFFF00"/>
                </a:solidFill>
                <a:latin typeface="Arial" panose="020B0604020202020204" pitchFamily="34" charset="0"/>
                <a:cs typeface="Arial" panose="020B0604020202020204" pitchFamily="34" charset="0"/>
              </a:rPr>
              <a:t>be able to stand against the wiles of the devil.</a:t>
            </a:r>
          </a:p>
          <a:p>
            <a:pPr marL="342900" indent="-342900">
              <a:spcAft>
                <a:spcPts val="800"/>
              </a:spcAft>
              <a:buFont typeface="Wingdings" panose="05000000000000000000" pitchFamily="2" charset="2"/>
              <a:buChar char="v"/>
              <a:defRPr sz="2000">
                <a:solidFill>
                  <a:srgbClr val="F4F7FB"/>
                </a:solidFill>
                <a:latin typeface="Arial"/>
              </a:defRPr>
            </a:pPr>
            <a:r>
              <a:rPr sz="2000" dirty="0">
                <a:solidFill>
                  <a:schemeClr val="bg1"/>
                </a:solidFill>
                <a:latin typeface="Arial" panose="020B0604020202020204" pitchFamily="34" charset="0"/>
                <a:cs typeface="Arial" panose="020B0604020202020204" pitchFamily="34" charset="0"/>
              </a:rPr>
              <a:t>It describes the cultivation of Christian virtues.</a:t>
            </a:r>
          </a:p>
          <a:p>
            <a:pPr marL="342900" indent="-342900">
              <a:spcAft>
                <a:spcPts val="800"/>
              </a:spcAft>
              <a:buFont typeface="Wingdings" panose="05000000000000000000" pitchFamily="2" charset="2"/>
              <a:buChar char="v"/>
              <a:defRPr sz="2000">
                <a:solidFill>
                  <a:srgbClr val="F4F7FB"/>
                </a:solidFill>
                <a:latin typeface="Arial"/>
              </a:defRPr>
            </a:pPr>
            <a:r>
              <a:rPr sz="2000" dirty="0">
                <a:latin typeface="Arial" panose="020B0604020202020204" pitchFamily="34" charset="0"/>
                <a:cs typeface="Arial" panose="020B0604020202020204" pitchFamily="34" charset="0"/>
              </a:rPr>
              <a:t>These are not separate metaphors, but one reality seen from different angles.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Three Images, One Continuous Reality</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Synthesis</a:t>
            </a:r>
          </a:p>
        </p:txBody>
      </p:sp>
      <p:sp>
        <p:nvSpPr>
          <p:cNvPr id="7" name="Right Arrow 6"/>
          <p:cNvSpPr/>
          <p:nvPr/>
        </p:nvSpPr>
        <p:spPr>
          <a:xfrm>
            <a:off x="3749039" y="2880360"/>
            <a:ext cx="594360" cy="320040"/>
          </a:xfrm>
          <a:prstGeom prst="rightArrow">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ight Arrow 7"/>
          <p:cNvSpPr/>
          <p:nvPr/>
        </p:nvSpPr>
        <p:spPr>
          <a:xfrm>
            <a:off x="7040880" y="2880360"/>
            <a:ext cx="594360" cy="320040"/>
          </a:xfrm>
          <a:prstGeom prst="rightArrow">
            <a:avLst/>
          </a:prstGeom>
          <a:solidFill>
            <a:srgbClr val="475569"/>
          </a:solidFill>
          <a:ln>
            <a:solidFill>
              <a:srgbClr val="4755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822960" y="1828800"/>
            <a:ext cx="2514600" cy="2514600"/>
          </a:xfrm>
          <a:prstGeom prst="ellipse">
            <a:avLst/>
          </a:prstGeom>
          <a:solidFill>
            <a:srgbClr val="172238"/>
          </a:solidFill>
          <a:ln w="25400">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05840" y="2304288"/>
            <a:ext cx="2148840"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Conversion</a:t>
            </a:r>
          </a:p>
        </p:txBody>
      </p:sp>
      <p:sp>
        <p:nvSpPr>
          <p:cNvPr id="11" name="TextBox 10"/>
          <p:cNvSpPr txBox="1"/>
          <p:nvPr/>
        </p:nvSpPr>
        <p:spPr>
          <a:xfrm>
            <a:off x="1051560" y="2852928"/>
            <a:ext cx="2057400" cy="530352"/>
          </a:xfrm>
          <a:prstGeom prst="rect">
            <a:avLst/>
          </a:prstGeom>
          <a:noFill/>
        </p:spPr>
        <p:txBody>
          <a:bodyPr wrap="square" lIns="27432" tIns="27432" rIns="27432" bIns="27432">
            <a:normAutofit/>
          </a:bodyPr>
          <a:lstStyle/>
          <a:p>
            <a:pPr algn="ctr">
              <a:defRPr sz="2000" b="0" i="0">
                <a:solidFill>
                  <a:srgbClr val="F4F7FB"/>
                </a:solidFill>
                <a:latin typeface="Arial"/>
              </a:defRPr>
            </a:pPr>
            <a:r>
              <a:rPr sz="2000">
                <a:latin typeface="Arial"/>
              </a:rPr>
              <a:t>Put on Christ</a:t>
            </a:r>
          </a:p>
        </p:txBody>
      </p:sp>
      <p:sp>
        <p:nvSpPr>
          <p:cNvPr id="12" name="Oval 11"/>
          <p:cNvSpPr/>
          <p:nvPr/>
        </p:nvSpPr>
        <p:spPr>
          <a:xfrm>
            <a:off x="4572000" y="1828800"/>
            <a:ext cx="2514600" cy="2514600"/>
          </a:xfrm>
          <a:prstGeom prst="ellipse">
            <a:avLst/>
          </a:prstGeom>
          <a:solidFill>
            <a:srgbClr val="172238"/>
          </a:solidFill>
          <a:ln w="25400">
            <a:solidFill>
              <a:srgbClr val="4DA3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754880" y="2304288"/>
            <a:ext cx="2148840" cy="292608"/>
          </a:xfrm>
          <a:prstGeom prst="rect">
            <a:avLst/>
          </a:prstGeom>
          <a:noFill/>
        </p:spPr>
        <p:txBody>
          <a:bodyPr wrap="square" lIns="27432" tIns="27432" rIns="27432" bIns="27432">
            <a:normAutofit fontScale="92500" lnSpcReduction="20000"/>
          </a:bodyPr>
          <a:lstStyle/>
          <a:p>
            <a:pPr algn="ctr">
              <a:defRPr sz="2000" b="1" i="0">
                <a:solidFill>
                  <a:srgbClr val="4DA3FF"/>
                </a:solidFill>
                <a:latin typeface="Arial"/>
              </a:defRPr>
            </a:pPr>
            <a:r>
              <a:rPr sz="2000">
                <a:latin typeface="Arial"/>
              </a:rPr>
              <a:t>Formation</a:t>
            </a:r>
          </a:p>
        </p:txBody>
      </p:sp>
      <p:sp>
        <p:nvSpPr>
          <p:cNvPr id="14" name="TextBox 13"/>
          <p:cNvSpPr txBox="1"/>
          <p:nvPr/>
        </p:nvSpPr>
        <p:spPr>
          <a:xfrm>
            <a:off x="4800600" y="2852928"/>
            <a:ext cx="2057400" cy="530352"/>
          </a:xfrm>
          <a:prstGeom prst="rect">
            <a:avLst/>
          </a:prstGeom>
          <a:noFill/>
        </p:spPr>
        <p:txBody>
          <a:bodyPr wrap="square" lIns="27432" tIns="27432" rIns="27432" bIns="27432">
            <a:normAutofit fontScale="92500" lnSpcReduction="20000"/>
          </a:bodyPr>
          <a:lstStyle/>
          <a:p>
            <a:pPr algn="ctr">
              <a:defRPr sz="2000" b="0" i="0">
                <a:solidFill>
                  <a:srgbClr val="F4F7FB"/>
                </a:solidFill>
                <a:latin typeface="Arial"/>
              </a:defRPr>
            </a:pPr>
            <a:r>
              <a:rPr sz="2000">
                <a:latin typeface="Arial"/>
              </a:rPr>
              <a:t>Put on the new man</a:t>
            </a:r>
          </a:p>
        </p:txBody>
      </p:sp>
      <p:sp>
        <p:nvSpPr>
          <p:cNvPr id="15" name="Oval 14"/>
          <p:cNvSpPr/>
          <p:nvPr/>
        </p:nvSpPr>
        <p:spPr>
          <a:xfrm>
            <a:off x="8321040" y="1828800"/>
            <a:ext cx="2514600" cy="2514600"/>
          </a:xfrm>
          <a:prstGeom prst="ellipse">
            <a:avLst/>
          </a:prstGeom>
          <a:solidFill>
            <a:srgbClr val="172238"/>
          </a:solidFill>
          <a:ln w="25400">
            <a:solidFill>
              <a:srgbClr val="7DD3A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503919" y="2304288"/>
            <a:ext cx="2148840" cy="292608"/>
          </a:xfrm>
          <a:prstGeom prst="rect">
            <a:avLst/>
          </a:prstGeom>
          <a:noFill/>
        </p:spPr>
        <p:txBody>
          <a:bodyPr wrap="square" lIns="27432" tIns="27432" rIns="27432" bIns="27432">
            <a:normAutofit fontScale="92500" lnSpcReduction="20000"/>
          </a:bodyPr>
          <a:lstStyle/>
          <a:p>
            <a:pPr algn="ctr">
              <a:defRPr sz="2000" b="1" i="0">
                <a:solidFill>
                  <a:srgbClr val="7DD3A8"/>
                </a:solidFill>
                <a:latin typeface="Arial"/>
              </a:defRPr>
            </a:pPr>
            <a:r>
              <a:rPr sz="2000">
                <a:latin typeface="Arial"/>
              </a:rPr>
              <a:t>Conflict</a:t>
            </a:r>
          </a:p>
        </p:txBody>
      </p:sp>
      <p:sp>
        <p:nvSpPr>
          <p:cNvPr id="17" name="TextBox 16"/>
          <p:cNvSpPr txBox="1"/>
          <p:nvPr/>
        </p:nvSpPr>
        <p:spPr>
          <a:xfrm>
            <a:off x="8549640" y="2852928"/>
            <a:ext cx="2057400" cy="530352"/>
          </a:xfrm>
          <a:prstGeom prst="rect">
            <a:avLst/>
          </a:prstGeom>
          <a:noFill/>
        </p:spPr>
        <p:txBody>
          <a:bodyPr wrap="square" lIns="27432" tIns="27432" rIns="27432" bIns="27432">
            <a:normAutofit/>
          </a:bodyPr>
          <a:lstStyle/>
          <a:p>
            <a:pPr algn="ctr">
              <a:defRPr sz="2000" b="0" i="0">
                <a:solidFill>
                  <a:srgbClr val="F4F7FB"/>
                </a:solidFill>
                <a:latin typeface="Arial"/>
              </a:defRPr>
            </a:pPr>
            <a:r>
              <a:rPr sz="2000">
                <a:latin typeface="Arial"/>
              </a:rPr>
              <a:t>Put on the armor</a:t>
            </a:r>
          </a:p>
        </p:txBody>
      </p:sp>
      <p:sp>
        <p:nvSpPr>
          <p:cNvPr id="18" name="TextBox 17"/>
          <p:cNvSpPr txBox="1"/>
          <p:nvPr/>
        </p:nvSpPr>
        <p:spPr>
          <a:xfrm>
            <a:off x="914400" y="5029200"/>
            <a:ext cx="10241280" cy="594360"/>
          </a:xfrm>
          <a:prstGeom prst="rect">
            <a:avLst/>
          </a:prstGeom>
          <a:noFill/>
        </p:spPr>
        <p:txBody>
          <a:bodyPr wrap="square" lIns="27432" tIns="27432" rIns="27432" bIns="27432">
            <a:normAutofit fontScale="92500" lnSpcReduction="10000"/>
          </a:bodyPr>
          <a:lstStyle/>
          <a:p>
            <a:pPr algn="ctr">
              <a:defRPr sz="2000" b="1" i="0">
                <a:solidFill>
                  <a:srgbClr val="CBD5E1"/>
                </a:solidFill>
                <a:latin typeface="Arial"/>
              </a:defRPr>
            </a:pPr>
            <a:r>
              <a:rPr sz="2000">
                <a:latin typeface="Arial"/>
              </a:rPr>
              <a:t>The armor is not foreign equipment added to the believer; it is Christ-formed character deployed for battle.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Significance for the Believer</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Synthesis</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marL="342900" indent="-342900">
              <a:spcAft>
                <a:spcPts val="800"/>
              </a:spcAft>
              <a:buFont typeface="Wingdings" panose="05000000000000000000" pitchFamily="2" charset="2"/>
              <a:buChar char="v"/>
              <a:defRPr sz="2000">
                <a:solidFill>
                  <a:srgbClr val="F4F7FB"/>
                </a:solidFill>
                <a:latin typeface="Arial"/>
              </a:defRPr>
            </a:pPr>
            <a:r>
              <a:rPr sz="2000" dirty="0">
                <a:latin typeface="Arial"/>
              </a:rPr>
              <a:t>The armor of God is not external to the believer’s character.</a:t>
            </a:r>
          </a:p>
          <a:p>
            <a:pPr marL="342900" indent="-342900">
              <a:spcAft>
                <a:spcPts val="800"/>
              </a:spcAft>
              <a:buFont typeface="Wingdings" panose="05000000000000000000" pitchFamily="2" charset="2"/>
              <a:buChar char="v"/>
              <a:defRPr sz="2000">
                <a:solidFill>
                  <a:srgbClr val="F4F7FB"/>
                </a:solidFill>
                <a:latin typeface="Arial"/>
              </a:defRPr>
            </a:pPr>
            <a:r>
              <a:rPr sz="2000" dirty="0">
                <a:latin typeface="Arial"/>
              </a:rPr>
              <a:t>It is the believer’s Christ-formed character deployed for conflict.</a:t>
            </a:r>
          </a:p>
          <a:p>
            <a:pPr marL="342900" indent="-342900">
              <a:spcAft>
                <a:spcPts val="800"/>
              </a:spcAft>
              <a:buFont typeface="Wingdings" panose="05000000000000000000" pitchFamily="2" charset="2"/>
              <a:buChar char="v"/>
              <a:defRPr sz="2000">
                <a:solidFill>
                  <a:srgbClr val="F4F7FB"/>
                </a:solidFill>
                <a:latin typeface="Arial"/>
              </a:defRPr>
            </a:pPr>
            <a:r>
              <a:rPr sz="2000" dirty="0">
                <a:latin typeface="Arial"/>
              </a:rPr>
              <a:t>There is no armor available that differs in kind from ordinary Christian growth.</a:t>
            </a:r>
          </a:p>
          <a:p>
            <a:pPr marL="342900" indent="-342900">
              <a:spcAft>
                <a:spcPts val="800"/>
              </a:spcAft>
              <a:buFont typeface="Wingdings" panose="05000000000000000000" pitchFamily="2" charset="2"/>
              <a:buChar char="v"/>
              <a:defRPr sz="2000">
                <a:solidFill>
                  <a:srgbClr val="F4F7FB"/>
                </a:solidFill>
                <a:latin typeface="Arial"/>
              </a:defRPr>
            </a:pPr>
            <a:r>
              <a:rPr sz="2000" dirty="0">
                <a:latin typeface="Arial"/>
              </a:rPr>
              <a:t>Putting on the armor presupposes that the believer has already put on Christ.</a:t>
            </a:r>
          </a:p>
        </p:txBody>
      </p:sp>
      <p:pic>
        <p:nvPicPr>
          <p:cNvPr id="11" name="Picture 10">
            <a:extLst>
              <a:ext uri="{FF2B5EF4-FFF2-40B4-BE49-F238E27FC236}">
                <a16:creationId xmlns:a16="http://schemas.microsoft.com/office/drawing/2014/main" id="{A47478AA-EA98-76F2-0445-F287ED413153}"/>
              </a:ext>
            </a:extLst>
          </p:cNvPr>
          <p:cNvPicPr>
            <a:picLocks noChangeAspect="1"/>
          </p:cNvPicPr>
          <p:nvPr/>
        </p:nvPicPr>
        <p:blipFill>
          <a:blip r:embed="rId2"/>
          <a:stretch>
            <a:fillRect/>
          </a:stretch>
        </p:blipFill>
        <p:spPr>
          <a:xfrm>
            <a:off x="1906437" y="2908538"/>
            <a:ext cx="7637253" cy="381862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dirty="0" err="1">
                <a:latin typeface="Arial"/>
              </a:rPr>
              <a:t>μεθοδεί</a:t>
            </a:r>
            <a:r>
              <a:rPr sz="2000" dirty="0">
                <a:latin typeface="Arial"/>
              </a:rPr>
              <a:t>α — “Wiles”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Word Study</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1000"/>
              </a:spcAft>
              <a:buChar char="•"/>
              <a:defRPr sz="2000">
                <a:solidFill>
                  <a:srgbClr val="F4F7FB"/>
                </a:solidFill>
                <a:latin typeface="Arial"/>
              </a:defRPr>
            </a:pPr>
            <a:r>
              <a:rPr sz="2000" dirty="0">
                <a:latin typeface="Arial"/>
              </a:rPr>
              <a:t>Strong’s #G3180.</a:t>
            </a:r>
          </a:p>
          <a:p>
            <a:pPr>
              <a:spcAft>
                <a:spcPts val="1000"/>
              </a:spcAft>
              <a:buChar char="•"/>
              <a:defRPr sz="2000">
                <a:solidFill>
                  <a:srgbClr val="F4F7FB"/>
                </a:solidFill>
                <a:latin typeface="Arial"/>
              </a:defRPr>
            </a:pPr>
            <a:r>
              <a:rPr sz="2000" dirty="0">
                <a:latin typeface="Arial"/>
              </a:rPr>
              <a:t>Meaning: scheming, cunning arts, trickery.</a:t>
            </a:r>
          </a:p>
          <a:p>
            <a:pPr>
              <a:spcAft>
                <a:spcPts val="1000"/>
              </a:spcAft>
              <a:buChar char="•"/>
              <a:defRPr sz="2000">
                <a:solidFill>
                  <a:srgbClr val="F4F7FB"/>
                </a:solidFill>
                <a:latin typeface="Arial"/>
              </a:defRPr>
            </a:pPr>
            <a:r>
              <a:rPr sz="2000" dirty="0">
                <a:latin typeface="Arial"/>
              </a:rPr>
              <a:t>The root is related to the English word “method.”</a:t>
            </a:r>
          </a:p>
          <a:p>
            <a:pPr>
              <a:spcAft>
                <a:spcPts val="1000"/>
              </a:spcAft>
              <a:buChar char="•"/>
              <a:defRPr sz="2000">
                <a:solidFill>
                  <a:srgbClr val="F4F7FB"/>
                </a:solidFill>
                <a:latin typeface="Arial"/>
              </a:defRPr>
            </a:pPr>
            <a:r>
              <a:rPr sz="2000" dirty="0">
                <a:latin typeface="Arial"/>
              </a:rPr>
              <a:t>The term implies a variety of tactics, </a:t>
            </a:r>
            <a:r>
              <a:rPr lang="en-US" sz="2000" dirty="0">
                <a:latin typeface="Arial"/>
              </a:rPr>
              <a:t>														</a:t>
            </a:r>
            <a:r>
              <a:rPr sz="2000" dirty="0">
                <a:latin typeface="Arial"/>
              </a:rPr>
              <a:t>not one single mode of attack.</a:t>
            </a:r>
          </a:p>
        </p:txBody>
      </p:sp>
      <p:pic>
        <p:nvPicPr>
          <p:cNvPr id="9" name="Picture 8">
            <a:extLst>
              <a:ext uri="{FF2B5EF4-FFF2-40B4-BE49-F238E27FC236}">
                <a16:creationId xmlns:a16="http://schemas.microsoft.com/office/drawing/2014/main" id="{A6A6F258-3C08-F536-F88A-E545CC5FDF66}"/>
              </a:ext>
            </a:extLst>
          </p:cNvPr>
          <p:cNvPicPr>
            <a:picLocks noChangeAspect="1"/>
          </p:cNvPicPr>
          <p:nvPr/>
        </p:nvPicPr>
        <p:blipFill>
          <a:blip r:embed="rId2"/>
          <a:stretch>
            <a:fillRect/>
          </a:stretch>
        </p:blipFill>
        <p:spPr>
          <a:xfrm>
            <a:off x="5108735" y="2262191"/>
            <a:ext cx="6673223" cy="444881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The Enemy’s Method</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Application</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3000"/>
              </a:spcAft>
              <a:buChar char="•"/>
              <a:defRPr sz="2000">
                <a:solidFill>
                  <a:srgbClr val="F4F7FB"/>
                </a:solidFill>
                <a:latin typeface="Arial"/>
              </a:defRPr>
            </a:pPr>
            <a:r>
              <a:rPr sz="2000" dirty="0">
                <a:latin typeface="Arial"/>
              </a:rPr>
              <a:t>Barnes emphasizes that the devil works by stealth rather than open announcement.</a:t>
            </a:r>
          </a:p>
          <a:p>
            <a:pPr>
              <a:spcAft>
                <a:spcPts val="3000"/>
              </a:spcAft>
              <a:buChar char="•"/>
              <a:defRPr sz="2000">
                <a:solidFill>
                  <a:srgbClr val="F4F7FB"/>
                </a:solidFill>
                <a:latin typeface="Arial"/>
              </a:defRPr>
            </a:pPr>
            <a:r>
              <a:rPr sz="2000" dirty="0">
                <a:latin typeface="Arial"/>
              </a:rPr>
              <a:t>The danger is often subtle deception, not obvious temptation.</a:t>
            </a:r>
          </a:p>
          <a:p>
            <a:pPr>
              <a:spcAft>
                <a:spcPts val="3000"/>
              </a:spcAft>
              <a:buChar char="•"/>
              <a:defRPr sz="2000">
                <a:solidFill>
                  <a:srgbClr val="F4F7FB"/>
                </a:solidFill>
                <a:latin typeface="Arial"/>
              </a:defRPr>
            </a:pPr>
            <a:r>
              <a:rPr sz="2000" dirty="0">
                <a:latin typeface="Arial"/>
              </a:rPr>
              <a:t>The believer must be alert not only to attack, but to misdirection.</a:t>
            </a:r>
          </a:p>
          <a:p>
            <a:pPr>
              <a:spcAft>
                <a:spcPts val="3000"/>
              </a:spcAft>
              <a:buChar char="•"/>
              <a:defRPr sz="2000">
                <a:solidFill>
                  <a:srgbClr val="F4F7FB"/>
                </a:solidFill>
                <a:latin typeface="Arial"/>
              </a:defRPr>
            </a:pPr>
            <a:r>
              <a:rPr sz="2000" dirty="0">
                <a:latin typeface="Arial"/>
              </a:rPr>
              <a:t>Truth counters deception because deception is methodical.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The Nature of the Opposition</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Verse 12</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3000"/>
              </a:spcAft>
              <a:buChar char="•"/>
              <a:defRPr sz="2000">
                <a:solidFill>
                  <a:srgbClr val="F4F7FB"/>
                </a:solidFill>
                <a:latin typeface="Arial"/>
              </a:defRPr>
            </a:pPr>
            <a:r>
              <a:rPr sz="2000" dirty="0">
                <a:latin typeface="Arial"/>
              </a:rPr>
              <a:t>Verse 12 names four terms: principalities, powers, rulers of darkness, and spiritual hosts of wickedness.</a:t>
            </a:r>
          </a:p>
          <a:p>
            <a:pPr>
              <a:spcAft>
                <a:spcPts val="3000"/>
              </a:spcAft>
              <a:buChar char="•"/>
              <a:defRPr sz="2000">
                <a:solidFill>
                  <a:srgbClr val="F4F7FB"/>
                </a:solidFill>
                <a:latin typeface="Arial"/>
              </a:defRPr>
            </a:pPr>
            <a:r>
              <a:rPr sz="2000" dirty="0">
                <a:latin typeface="Arial"/>
              </a:rPr>
              <a:t>The opposition is spiritual, organized, and real.</a:t>
            </a:r>
          </a:p>
          <a:p>
            <a:pPr>
              <a:spcAft>
                <a:spcPts val="3000"/>
              </a:spcAft>
              <a:buChar char="•"/>
              <a:defRPr sz="2000">
                <a:solidFill>
                  <a:srgbClr val="F4F7FB"/>
                </a:solidFill>
                <a:latin typeface="Arial"/>
              </a:defRPr>
            </a:pPr>
            <a:r>
              <a:rPr sz="2000" dirty="0">
                <a:latin typeface="Arial"/>
              </a:rPr>
              <a:t>Scripture gives enough detail to make believers sober, but not enough to construct a complete hierarchy.</a:t>
            </a:r>
          </a:p>
          <a:p>
            <a:pPr>
              <a:spcAft>
                <a:spcPts val="3000"/>
              </a:spcAft>
              <a:buChar char="•"/>
              <a:defRPr sz="2000">
                <a:solidFill>
                  <a:srgbClr val="F4F7FB"/>
                </a:solidFill>
                <a:latin typeface="Arial"/>
              </a:defRPr>
            </a:pPr>
            <a:r>
              <a:rPr sz="2000" dirty="0">
                <a:latin typeface="Arial"/>
              </a:rPr>
              <a:t>The focus remains on standing in God’s provision, not speculating about the enemy.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Not Flesh and Blood</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Verse 12</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3000"/>
              </a:spcAft>
              <a:buChar char="•"/>
              <a:defRPr sz="2000">
                <a:solidFill>
                  <a:srgbClr val="F4F7FB"/>
                </a:solidFill>
                <a:latin typeface="Arial"/>
              </a:defRPr>
            </a:pPr>
            <a:r>
              <a:rPr sz="2000" dirty="0">
                <a:latin typeface="Arial"/>
              </a:rPr>
              <a:t>Paul does not deny human conflict; he redefines what is underneath it.</a:t>
            </a:r>
          </a:p>
          <a:p>
            <a:pPr>
              <a:spcAft>
                <a:spcPts val="3000"/>
              </a:spcAft>
              <a:buChar char="•"/>
              <a:defRPr sz="2000">
                <a:solidFill>
                  <a:srgbClr val="F4F7FB"/>
                </a:solidFill>
                <a:latin typeface="Arial"/>
              </a:defRPr>
            </a:pPr>
            <a:r>
              <a:rPr sz="2000" dirty="0">
                <a:latin typeface="Arial"/>
              </a:rPr>
              <a:t>The believer must not treat people as the ultimate enemy.</a:t>
            </a:r>
          </a:p>
          <a:p>
            <a:pPr>
              <a:spcAft>
                <a:spcPts val="3000"/>
              </a:spcAft>
              <a:buChar char="•"/>
              <a:defRPr sz="2000">
                <a:solidFill>
                  <a:srgbClr val="F4F7FB"/>
                </a:solidFill>
                <a:latin typeface="Arial"/>
              </a:defRPr>
            </a:pPr>
            <a:r>
              <a:rPr sz="2000" dirty="0">
                <a:latin typeface="Arial"/>
              </a:rPr>
              <a:t>Remembering this changes how we respond to those who hurt, resist, or oppose us.</a:t>
            </a:r>
          </a:p>
          <a:p>
            <a:pPr>
              <a:spcAft>
                <a:spcPts val="3000"/>
              </a:spcAft>
              <a:buChar char="•"/>
              <a:defRPr sz="2000">
                <a:solidFill>
                  <a:srgbClr val="F4F7FB"/>
                </a:solidFill>
                <a:latin typeface="Arial"/>
              </a:defRPr>
            </a:pPr>
            <a:r>
              <a:rPr sz="2000" dirty="0">
                <a:latin typeface="Arial"/>
              </a:rPr>
              <a:t>The battle requires weapons suited to spiritual reality.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Heavenly Places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Verse 12</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3000"/>
              </a:spcAft>
              <a:buChar char="•"/>
              <a:defRPr sz="2000">
                <a:solidFill>
                  <a:srgbClr val="F4F7FB"/>
                </a:solidFill>
                <a:latin typeface="Arial"/>
              </a:defRPr>
            </a:pPr>
            <a:r>
              <a:rPr sz="2000" dirty="0">
                <a:latin typeface="Arial"/>
              </a:rPr>
              <a:t>The phrase “in the heavenly places” echoes earlier uses in Ephesians.</a:t>
            </a:r>
          </a:p>
          <a:p>
            <a:pPr>
              <a:spcAft>
                <a:spcPts val="3000"/>
              </a:spcAft>
              <a:buChar char="•"/>
              <a:defRPr sz="2000">
                <a:solidFill>
                  <a:srgbClr val="F4F7FB"/>
                </a:solidFill>
                <a:latin typeface="Arial"/>
              </a:defRPr>
            </a:pPr>
            <a:r>
              <a:rPr sz="2000" dirty="0">
                <a:latin typeface="Arial"/>
              </a:rPr>
              <a:t>Believers are blessed in Christ in the heavenly places.</a:t>
            </a:r>
          </a:p>
          <a:p>
            <a:pPr>
              <a:spcAft>
                <a:spcPts val="3000"/>
              </a:spcAft>
              <a:buChar char="•"/>
              <a:defRPr sz="2000">
                <a:solidFill>
                  <a:srgbClr val="F4F7FB"/>
                </a:solidFill>
                <a:latin typeface="Arial"/>
              </a:defRPr>
            </a:pPr>
            <a:r>
              <a:rPr sz="2000" dirty="0">
                <a:latin typeface="Arial"/>
              </a:rPr>
              <a:t>Christ is seated above all rule and authority.</a:t>
            </a:r>
          </a:p>
          <a:p>
            <a:pPr>
              <a:spcAft>
                <a:spcPts val="3000"/>
              </a:spcAft>
              <a:buChar char="•"/>
              <a:defRPr sz="2000">
                <a:solidFill>
                  <a:srgbClr val="F4F7FB"/>
                </a:solidFill>
                <a:latin typeface="Arial"/>
              </a:defRPr>
            </a:pPr>
            <a:r>
              <a:rPr sz="2000" dirty="0">
                <a:latin typeface="Arial"/>
              </a:rPr>
              <a:t>Believers are seated with Him, yet also warned that the heavenly places are a realm of conflict.</a:t>
            </a:r>
          </a:p>
          <a:p>
            <a:pPr>
              <a:spcAft>
                <a:spcPts val="3000"/>
              </a:spcAft>
              <a:buChar char="•"/>
              <a:defRPr sz="2000">
                <a:solidFill>
                  <a:srgbClr val="F4F7FB"/>
                </a:solidFill>
                <a:latin typeface="Arial"/>
              </a:defRPr>
            </a:pPr>
            <a:r>
              <a:rPr sz="2000" dirty="0">
                <a:latin typeface="Arial"/>
              </a:rPr>
              <a:t>The conflict occurs where Christ already reigns.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Discussion Questions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Questions</a:t>
            </a:r>
          </a:p>
        </p:txBody>
      </p:sp>
      <p:sp>
        <p:nvSpPr>
          <p:cNvPr id="7" name="TextBox 6"/>
          <p:cNvSpPr txBox="1"/>
          <p:nvPr/>
        </p:nvSpPr>
        <p:spPr>
          <a:xfrm>
            <a:off x="685800" y="1024128"/>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1</a:t>
            </a:r>
          </a:p>
        </p:txBody>
      </p:sp>
      <p:sp>
        <p:nvSpPr>
          <p:cNvPr id="8" name="TextBox 7"/>
          <p:cNvSpPr txBox="1"/>
          <p:nvPr/>
        </p:nvSpPr>
        <p:spPr>
          <a:xfrm>
            <a:off x="1143000" y="987552"/>
            <a:ext cx="10058400" cy="566928"/>
          </a:xfrm>
          <a:prstGeom prst="rect">
            <a:avLst/>
          </a:prstGeom>
          <a:noFill/>
        </p:spPr>
        <p:txBody>
          <a:bodyPr wrap="square" lIns="27432" tIns="27432" rIns="27432" bIns="27432">
            <a:normAutofit fontScale="92500" lnSpcReduction="20000"/>
          </a:bodyPr>
          <a:lstStyle/>
          <a:p>
            <a:pPr>
              <a:defRPr sz="2000" b="0" i="0">
                <a:solidFill>
                  <a:srgbClr val="F4F7FB"/>
                </a:solidFill>
                <a:latin typeface="Arial"/>
              </a:defRPr>
            </a:pPr>
            <a:r>
              <a:rPr sz="2000">
                <a:latin typeface="Arial"/>
              </a:rPr>
              <a:t>Why does Paul ground the armor of God in being strong “in the Lord” rather than personal willpower?</a:t>
            </a:r>
          </a:p>
        </p:txBody>
      </p:sp>
      <p:sp>
        <p:nvSpPr>
          <p:cNvPr id="9" name="TextBox 8"/>
          <p:cNvSpPr txBox="1"/>
          <p:nvPr/>
        </p:nvSpPr>
        <p:spPr>
          <a:xfrm>
            <a:off x="685800" y="1920240"/>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2</a:t>
            </a:r>
          </a:p>
        </p:txBody>
      </p:sp>
      <p:sp>
        <p:nvSpPr>
          <p:cNvPr id="10" name="TextBox 9"/>
          <p:cNvSpPr txBox="1"/>
          <p:nvPr/>
        </p:nvSpPr>
        <p:spPr>
          <a:xfrm>
            <a:off x="1143000" y="1883664"/>
            <a:ext cx="10058400" cy="566928"/>
          </a:xfrm>
          <a:prstGeom prst="rect">
            <a:avLst/>
          </a:prstGeom>
          <a:noFill/>
        </p:spPr>
        <p:txBody>
          <a:bodyPr wrap="square" lIns="27432" tIns="27432" rIns="27432" bIns="27432">
            <a:normAutofit/>
          </a:bodyPr>
          <a:lstStyle/>
          <a:p>
            <a:pPr>
              <a:defRPr sz="2000" b="0" i="0">
                <a:solidFill>
                  <a:srgbClr val="F4F7FB"/>
                </a:solidFill>
                <a:latin typeface="Arial"/>
              </a:defRPr>
            </a:pPr>
            <a:r>
              <a:rPr sz="2000">
                <a:latin typeface="Arial"/>
              </a:rPr>
              <a:t>Where have you seen subtle deception be a greater danger than obvious temptation?</a:t>
            </a:r>
          </a:p>
        </p:txBody>
      </p:sp>
      <p:sp>
        <p:nvSpPr>
          <p:cNvPr id="11" name="TextBox 10"/>
          <p:cNvSpPr txBox="1"/>
          <p:nvPr/>
        </p:nvSpPr>
        <p:spPr>
          <a:xfrm>
            <a:off x="685800" y="2816352"/>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3</a:t>
            </a:r>
          </a:p>
        </p:txBody>
      </p:sp>
      <p:sp>
        <p:nvSpPr>
          <p:cNvPr id="12" name="TextBox 11"/>
          <p:cNvSpPr txBox="1"/>
          <p:nvPr/>
        </p:nvSpPr>
        <p:spPr>
          <a:xfrm>
            <a:off x="1143000" y="2779776"/>
            <a:ext cx="10058400" cy="566928"/>
          </a:xfrm>
          <a:prstGeom prst="rect">
            <a:avLst/>
          </a:prstGeom>
          <a:noFill/>
        </p:spPr>
        <p:txBody>
          <a:bodyPr wrap="square" lIns="27432" tIns="27432" rIns="27432" bIns="27432">
            <a:normAutofit fontScale="92500" lnSpcReduction="20000"/>
          </a:bodyPr>
          <a:lstStyle/>
          <a:p>
            <a:pPr>
              <a:defRPr sz="2000" b="0" i="0">
                <a:solidFill>
                  <a:srgbClr val="F4F7FB"/>
                </a:solidFill>
                <a:latin typeface="Arial"/>
              </a:defRPr>
            </a:pPr>
            <a:r>
              <a:rPr sz="2000">
                <a:latin typeface="Arial"/>
              </a:rPr>
              <a:t>Where might God be calling you to hold your ground rather than chase a dramatic breakthrough?</a:t>
            </a:r>
          </a:p>
        </p:txBody>
      </p:sp>
      <p:sp>
        <p:nvSpPr>
          <p:cNvPr id="13" name="TextBox 12"/>
          <p:cNvSpPr txBox="1"/>
          <p:nvPr/>
        </p:nvSpPr>
        <p:spPr>
          <a:xfrm>
            <a:off x="685800" y="3712463"/>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4</a:t>
            </a:r>
          </a:p>
        </p:txBody>
      </p:sp>
      <p:sp>
        <p:nvSpPr>
          <p:cNvPr id="14" name="TextBox 13"/>
          <p:cNvSpPr txBox="1"/>
          <p:nvPr/>
        </p:nvSpPr>
        <p:spPr>
          <a:xfrm>
            <a:off x="1143000" y="3675887"/>
            <a:ext cx="10058400" cy="566928"/>
          </a:xfrm>
          <a:prstGeom prst="rect">
            <a:avLst/>
          </a:prstGeom>
          <a:noFill/>
        </p:spPr>
        <p:txBody>
          <a:bodyPr wrap="square" lIns="27432" tIns="27432" rIns="27432" bIns="27432">
            <a:normAutofit fontScale="92500" lnSpcReduction="20000"/>
          </a:bodyPr>
          <a:lstStyle/>
          <a:p>
            <a:pPr>
              <a:defRPr sz="2000" b="0" i="0">
                <a:solidFill>
                  <a:srgbClr val="F4F7FB"/>
                </a:solidFill>
                <a:latin typeface="Arial"/>
              </a:defRPr>
            </a:pPr>
            <a:r>
              <a:rPr sz="2000">
                <a:latin typeface="Arial"/>
              </a:rPr>
              <a:t>How does remembering that we do not wrestle against flesh and blood change your response to opposition?</a:t>
            </a:r>
          </a:p>
        </p:txBody>
      </p:sp>
      <p:sp>
        <p:nvSpPr>
          <p:cNvPr id="15" name="TextBox 14"/>
          <p:cNvSpPr txBox="1"/>
          <p:nvPr/>
        </p:nvSpPr>
        <p:spPr>
          <a:xfrm>
            <a:off x="685800" y="4608576"/>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5</a:t>
            </a:r>
          </a:p>
        </p:txBody>
      </p:sp>
      <p:sp>
        <p:nvSpPr>
          <p:cNvPr id="16" name="TextBox 15"/>
          <p:cNvSpPr txBox="1"/>
          <p:nvPr/>
        </p:nvSpPr>
        <p:spPr>
          <a:xfrm>
            <a:off x="1143000" y="4572000"/>
            <a:ext cx="10058400" cy="566928"/>
          </a:xfrm>
          <a:prstGeom prst="rect">
            <a:avLst/>
          </a:prstGeom>
          <a:noFill/>
        </p:spPr>
        <p:txBody>
          <a:bodyPr wrap="square" lIns="27432" tIns="27432" rIns="27432" bIns="27432">
            <a:normAutofit/>
          </a:bodyPr>
          <a:lstStyle/>
          <a:p>
            <a:pPr>
              <a:defRPr sz="2000" b="0" i="0">
                <a:solidFill>
                  <a:srgbClr val="F4F7FB"/>
                </a:solidFill>
                <a:latin typeface="Arial"/>
              </a:defRPr>
            </a:pPr>
            <a:r>
              <a:rPr sz="2000">
                <a:latin typeface="Arial"/>
              </a:rPr>
              <a:t>What difference does it make to know the opposition is organized and real?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Analysis Questions</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Questions</a:t>
            </a:r>
          </a:p>
        </p:txBody>
      </p:sp>
      <p:sp>
        <p:nvSpPr>
          <p:cNvPr id="7" name="TextBox 6"/>
          <p:cNvSpPr txBox="1"/>
          <p:nvPr/>
        </p:nvSpPr>
        <p:spPr>
          <a:xfrm>
            <a:off x="685800" y="1024128"/>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1</a:t>
            </a:r>
          </a:p>
        </p:txBody>
      </p:sp>
      <p:sp>
        <p:nvSpPr>
          <p:cNvPr id="8" name="TextBox 7"/>
          <p:cNvSpPr txBox="1"/>
          <p:nvPr/>
        </p:nvSpPr>
        <p:spPr>
          <a:xfrm>
            <a:off x="1143000" y="987552"/>
            <a:ext cx="10058400" cy="566928"/>
          </a:xfrm>
          <a:prstGeom prst="rect">
            <a:avLst/>
          </a:prstGeom>
          <a:noFill/>
        </p:spPr>
        <p:txBody>
          <a:bodyPr wrap="square" lIns="27432" tIns="27432" rIns="27432" bIns="27432">
            <a:normAutofit fontScale="92500" lnSpcReduction="20000"/>
          </a:bodyPr>
          <a:lstStyle/>
          <a:p>
            <a:pPr>
              <a:defRPr sz="2000" b="0" i="0">
                <a:solidFill>
                  <a:srgbClr val="F4F7FB"/>
                </a:solidFill>
                <a:latin typeface="Arial"/>
              </a:defRPr>
            </a:pPr>
            <a:r>
              <a:rPr sz="2000">
                <a:latin typeface="Arial"/>
              </a:rPr>
              <a:t>What does the repeated stand language in verses 11, 13, and 14 suggest about Paul’s emphasis?</a:t>
            </a:r>
          </a:p>
        </p:txBody>
      </p:sp>
      <p:sp>
        <p:nvSpPr>
          <p:cNvPr id="9" name="TextBox 8"/>
          <p:cNvSpPr txBox="1"/>
          <p:nvPr/>
        </p:nvSpPr>
        <p:spPr>
          <a:xfrm>
            <a:off x="685800" y="1920240"/>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2</a:t>
            </a:r>
          </a:p>
        </p:txBody>
      </p:sp>
      <p:sp>
        <p:nvSpPr>
          <p:cNvPr id="10" name="TextBox 9"/>
          <p:cNvSpPr txBox="1"/>
          <p:nvPr/>
        </p:nvSpPr>
        <p:spPr>
          <a:xfrm>
            <a:off x="1143000" y="1883664"/>
            <a:ext cx="10058400" cy="566928"/>
          </a:xfrm>
          <a:prstGeom prst="rect">
            <a:avLst/>
          </a:prstGeom>
          <a:noFill/>
        </p:spPr>
        <p:txBody>
          <a:bodyPr wrap="square" lIns="27432" tIns="27432" rIns="27432" bIns="27432">
            <a:normAutofit/>
          </a:bodyPr>
          <a:lstStyle/>
          <a:p>
            <a:pPr>
              <a:defRPr sz="2000" b="0" i="0">
                <a:solidFill>
                  <a:srgbClr val="F4F7FB"/>
                </a:solidFill>
                <a:latin typeface="Arial"/>
              </a:defRPr>
            </a:pPr>
            <a:r>
              <a:rPr sz="2000">
                <a:latin typeface="Arial"/>
              </a:rPr>
              <a:t>Why command believers to put on the armor before describing each piece?</a:t>
            </a:r>
          </a:p>
        </p:txBody>
      </p:sp>
      <p:sp>
        <p:nvSpPr>
          <p:cNvPr id="11" name="TextBox 10"/>
          <p:cNvSpPr txBox="1"/>
          <p:nvPr/>
        </p:nvSpPr>
        <p:spPr>
          <a:xfrm>
            <a:off x="685800" y="2816352"/>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3</a:t>
            </a:r>
          </a:p>
        </p:txBody>
      </p:sp>
      <p:sp>
        <p:nvSpPr>
          <p:cNvPr id="12" name="TextBox 11"/>
          <p:cNvSpPr txBox="1"/>
          <p:nvPr/>
        </p:nvSpPr>
        <p:spPr>
          <a:xfrm>
            <a:off x="1143000" y="2779776"/>
            <a:ext cx="10058400" cy="566928"/>
          </a:xfrm>
          <a:prstGeom prst="rect">
            <a:avLst/>
          </a:prstGeom>
          <a:noFill/>
        </p:spPr>
        <p:txBody>
          <a:bodyPr wrap="square" lIns="27432" tIns="27432" rIns="27432" bIns="27432">
            <a:normAutofit/>
          </a:bodyPr>
          <a:lstStyle/>
          <a:p>
            <a:pPr>
              <a:defRPr sz="2000" b="0" i="0">
                <a:solidFill>
                  <a:srgbClr val="F4F7FB"/>
                </a:solidFill>
                <a:latin typeface="Arial"/>
              </a:defRPr>
            </a:pPr>
            <a:r>
              <a:rPr sz="2000">
                <a:latin typeface="Arial"/>
              </a:rPr>
              <a:t>How do you account for the shift from wrestling imagery to soldier imagery?</a:t>
            </a:r>
          </a:p>
        </p:txBody>
      </p:sp>
      <p:sp>
        <p:nvSpPr>
          <p:cNvPr id="13" name="TextBox 12"/>
          <p:cNvSpPr txBox="1"/>
          <p:nvPr/>
        </p:nvSpPr>
        <p:spPr>
          <a:xfrm>
            <a:off x="685800" y="3712463"/>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4</a:t>
            </a:r>
          </a:p>
        </p:txBody>
      </p:sp>
      <p:sp>
        <p:nvSpPr>
          <p:cNvPr id="14" name="TextBox 13"/>
          <p:cNvSpPr txBox="1"/>
          <p:nvPr/>
        </p:nvSpPr>
        <p:spPr>
          <a:xfrm>
            <a:off x="1143000" y="3675887"/>
            <a:ext cx="10058400" cy="566928"/>
          </a:xfrm>
          <a:prstGeom prst="rect">
            <a:avLst/>
          </a:prstGeom>
          <a:noFill/>
        </p:spPr>
        <p:txBody>
          <a:bodyPr wrap="square" lIns="27432" tIns="27432" rIns="27432" bIns="27432">
            <a:normAutofit/>
          </a:bodyPr>
          <a:lstStyle/>
          <a:p>
            <a:pPr>
              <a:defRPr sz="2000" b="0" i="0">
                <a:solidFill>
                  <a:srgbClr val="F4F7FB"/>
                </a:solidFill>
                <a:latin typeface="Arial"/>
              </a:defRPr>
            </a:pPr>
            <a:r>
              <a:rPr sz="2000">
                <a:latin typeface="Arial"/>
              </a:rPr>
              <a:t>What does Paul’s use of “put on” for Christ, the new man, and armor suggest?</a:t>
            </a:r>
          </a:p>
        </p:txBody>
      </p:sp>
      <p:sp>
        <p:nvSpPr>
          <p:cNvPr id="15" name="TextBox 14"/>
          <p:cNvSpPr txBox="1"/>
          <p:nvPr/>
        </p:nvSpPr>
        <p:spPr>
          <a:xfrm>
            <a:off x="685800" y="4608576"/>
            <a:ext cx="384048" cy="292608"/>
          </a:xfrm>
          <a:prstGeom prst="rect">
            <a:avLst/>
          </a:prstGeom>
          <a:noFill/>
        </p:spPr>
        <p:txBody>
          <a:bodyPr wrap="square" lIns="27432" tIns="27432" rIns="27432" bIns="27432">
            <a:normAutofit fontScale="92500" lnSpcReduction="20000"/>
          </a:bodyPr>
          <a:lstStyle/>
          <a:p>
            <a:pPr algn="ctr">
              <a:defRPr sz="2000" b="1" i="0">
                <a:solidFill>
                  <a:srgbClr val="F0B429"/>
                </a:solidFill>
                <a:latin typeface="Arial"/>
              </a:defRPr>
            </a:pPr>
            <a:r>
              <a:rPr sz="2000">
                <a:latin typeface="Arial"/>
              </a:rPr>
              <a:t>5</a:t>
            </a:r>
          </a:p>
        </p:txBody>
      </p:sp>
      <p:sp>
        <p:nvSpPr>
          <p:cNvPr id="16" name="TextBox 15"/>
          <p:cNvSpPr txBox="1"/>
          <p:nvPr/>
        </p:nvSpPr>
        <p:spPr>
          <a:xfrm>
            <a:off x="1143000" y="4572000"/>
            <a:ext cx="10058400" cy="566928"/>
          </a:xfrm>
          <a:prstGeom prst="rect">
            <a:avLst/>
          </a:prstGeom>
          <a:noFill/>
        </p:spPr>
        <p:txBody>
          <a:bodyPr wrap="square" lIns="27432" tIns="27432" rIns="27432" bIns="27432">
            <a:normAutofit/>
          </a:bodyPr>
          <a:lstStyle/>
          <a:p>
            <a:pPr>
              <a:defRPr sz="2000" b="0" i="0">
                <a:solidFill>
                  <a:srgbClr val="F4F7FB"/>
                </a:solidFill>
                <a:latin typeface="Arial"/>
              </a:defRPr>
            </a:pPr>
            <a:r>
              <a:rPr sz="2000">
                <a:latin typeface="Arial"/>
              </a:rPr>
              <a:t>Do the four terms in verse 12 name distinct categories or accumulate emphasis?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Personal Evaluation Question</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Personal Response</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3000"/>
              </a:spcAft>
              <a:buChar char="•"/>
              <a:defRPr sz="2000">
                <a:solidFill>
                  <a:srgbClr val="F4F7FB"/>
                </a:solidFill>
                <a:latin typeface="Arial"/>
              </a:defRPr>
            </a:pPr>
            <a:r>
              <a:rPr sz="2000" dirty="0">
                <a:latin typeface="Arial"/>
              </a:rPr>
              <a:t>Which verb names the area where you most need to grow: stand or put on?</a:t>
            </a:r>
          </a:p>
          <a:p>
            <a:pPr>
              <a:spcAft>
                <a:spcPts val="3000"/>
              </a:spcAft>
              <a:buChar char="•"/>
              <a:defRPr sz="2000">
                <a:solidFill>
                  <a:srgbClr val="F4F7FB"/>
                </a:solidFill>
                <a:latin typeface="Arial"/>
              </a:defRPr>
            </a:pPr>
            <a:r>
              <a:rPr sz="2000" dirty="0">
                <a:latin typeface="Arial"/>
              </a:rPr>
              <a:t>Do you most need to stand firm under pressure you already face?</a:t>
            </a:r>
          </a:p>
          <a:p>
            <a:pPr>
              <a:spcAft>
                <a:spcPts val="3000"/>
              </a:spcAft>
              <a:buChar char="•"/>
              <a:defRPr sz="2000">
                <a:solidFill>
                  <a:srgbClr val="F4F7FB"/>
                </a:solidFill>
                <a:latin typeface="Arial"/>
              </a:defRPr>
            </a:pPr>
            <a:r>
              <a:rPr sz="2000" dirty="0">
                <a:latin typeface="Arial"/>
              </a:rPr>
              <a:t>Or do you need to put on more deliberately the character that readiness for battle requires?</a:t>
            </a:r>
          </a:p>
          <a:p>
            <a:pPr>
              <a:spcAft>
                <a:spcPts val="3000"/>
              </a:spcAft>
              <a:buChar char="•"/>
              <a:defRPr sz="2000">
                <a:solidFill>
                  <a:srgbClr val="F4F7FB"/>
                </a:solidFill>
                <a:latin typeface="Arial"/>
              </a:defRPr>
            </a:pPr>
            <a:r>
              <a:rPr sz="2000" dirty="0">
                <a:latin typeface="Arial"/>
              </a:rPr>
              <a:t>Be specific about what that growth would look like this week.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Worldview-Impact Question</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Personal Response</a:t>
            </a:r>
          </a:p>
        </p:txBody>
      </p:sp>
      <p:sp>
        <p:nvSpPr>
          <p:cNvPr id="7" name="TextBox 6"/>
          <p:cNvSpPr txBox="1"/>
          <p:nvPr/>
        </p:nvSpPr>
        <p:spPr>
          <a:xfrm>
            <a:off x="777240" y="1051560"/>
            <a:ext cx="10744200" cy="5349240"/>
          </a:xfrm>
          <a:prstGeom prst="rect">
            <a:avLst/>
          </a:prstGeom>
          <a:noFill/>
        </p:spPr>
        <p:txBody>
          <a:bodyPr wrap="square" lIns="45720" tIns="18288" rIns="45720" bIns="18288">
            <a:normAutofit/>
          </a:bodyPr>
          <a:lstStyle/>
          <a:p>
            <a:pPr>
              <a:spcAft>
                <a:spcPts val="3000"/>
              </a:spcAft>
              <a:buChar char="•"/>
              <a:defRPr sz="2000">
                <a:solidFill>
                  <a:srgbClr val="F4F7FB"/>
                </a:solidFill>
                <a:latin typeface="Arial"/>
              </a:defRPr>
            </a:pPr>
            <a:r>
              <a:rPr sz="2000" dirty="0">
                <a:latin typeface="Arial"/>
              </a:rPr>
              <a:t>Before this study began, how would you have described spiritual warfare?</a:t>
            </a:r>
          </a:p>
          <a:p>
            <a:pPr>
              <a:spcAft>
                <a:spcPts val="3000"/>
              </a:spcAft>
              <a:buChar char="•"/>
              <a:defRPr sz="2000">
                <a:solidFill>
                  <a:srgbClr val="F4F7FB"/>
                </a:solidFill>
                <a:latin typeface="Arial"/>
              </a:defRPr>
            </a:pPr>
            <a:r>
              <a:rPr sz="2000" dirty="0">
                <a:latin typeface="Arial"/>
              </a:rPr>
              <a:t>How does knowing that the outcome rests in Christ’s finished victory change how you face conflict?</a:t>
            </a:r>
          </a:p>
          <a:p>
            <a:pPr>
              <a:spcAft>
                <a:spcPts val="3000"/>
              </a:spcAft>
              <a:buChar char="•"/>
              <a:defRPr sz="2000">
                <a:solidFill>
                  <a:srgbClr val="F4F7FB"/>
                </a:solidFill>
                <a:latin typeface="Arial"/>
              </a:defRPr>
            </a:pPr>
            <a:r>
              <a:rPr sz="2000" dirty="0">
                <a:latin typeface="Arial"/>
              </a:rPr>
              <a:t>What will it mean this week to face conflict without panic and without presumption?</a:t>
            </a:r>
          </a:p>
          <a:p>
            <a:pPr>
              <a:spcAft>
                <a:spcPts val="3000"/>
              </a:spcAft>
              <a:buChar char="•"/>
              <a:defRPr sz="2000">
                <a:solidFill>
                  <a:srgbClr val="F4F7FB"/>
                </a:solidFill>
                <a:latin typeface="Arial"/>
              </a:defRPr>
            </a:pPr>
            <a:r>
              <a:rPr sz="2000" dirty="0">
                <a:latin typeface="Arial"/>
              </a:rPr>
              <a:t>Where can you practice steady, humble resistance?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End-of-Class Summary</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Summary</a:t>
            </a:r>
          </a:p>
        </p:txBody>
      </p:sp>
      <p:sp>
        <p:nvSpPr>
          <p:cNvPr id="7" name="Rounded Rectangle 6"/>
          <p:cNvSpPr/>
          <p:nvPr/>
        </p:nvSpPr>
        <p:spPr>
          <a:xfrm>
            <a:off x="731520" y="1143000"/>
            <a:ext cx="10744200" cy="5120640"/>
          </a:xfrm>
          <a:prstGeom prst="roundRect">
            <a:avLst/>
          </a:prstGeom>
          <a:solidFill>
            <a:srgbClr val="172238"/>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1417320"/>
            <a:ext cx="10195560" cy="4526280"/>
          </a:xfrm>
          <a:prstGeom prst="rect">
            <a:avLst/>
          </a:prstGeom>
          <a:noFill/>
        </p:spPr>
        <p:txBody>
          <a:bodyPr wrap="square" lIns="27432" tIns="27432" rIns="27432" bIns="27432" anchor="ctr">
            <a:normAutofit/>
          </a:bodyPr>
          <a:lstStyle/>
          <a:p>
            <a:pPr algn="ctr">
              <a:defRPr sz="2000" b="0" i="0">
                <a:solidFill>
                  <a:srgbClr val="F4F7FB"/>
                </a:solidFill>
                <a:latin typeface="Arial"/>
              </a:defRPr>
            </a:pPr>
            <a:r>
              <a:rPr sz="2000">
                <a:latin typeface="Arial"/>
              </a:rPr>
              <a:t>This week we saw that Paul frames the Christian life as a real battle — but one where the outcome is already settled in Christ.</a:t>
            </a:r>
            <a:br/>
            <a:br/>
            <a:r>
              <a:rPr sz="2000">
                <a:latin typeface="Arial"/>
              </a:rPr>
              <a:t>The repeated command to stand shows that our part is not conquest, but the resolute holding of ground Christ has already won.</a:t>
            </a:r>
            <a:br/>
            <a:br/>
            <a:r>
              <a:rPr sz="2000">
                <a:latin typeface="Arial"/>
              </a:rPr>
              <a:t>The command to put on shows how: by living out, deliberately and for battle, the same new man we already put on in Christ.</a:t>
            </a:r>
          </a:p>
        </p:txBody>
      </p:sp>
    </p:spTree>
    <p:extLst>
      <p:ext uri="{BB962C8B-B14F-4D97-AF65-F5344CB8AC3E}">
        <p14:creationId xmlns:p14="http://schemas.microsoft.com/office/powerpoint/2010/main" val="1405258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01827"/>
          </a:solidFill>
          <a:ln>
            <a:solidFill>
              <a:srgbClr val="1018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128016"/>
          </a:xfrm>
          <a:prstGeom prst="rect">
            <a:avLst/>
          </a:prstGeom>
          <a:solidFill>
            <a:srgbClr val="F0B429"/>
          </a:solidFill>
          <a:ln>
            <a:solidFill>
              <a:srgbClr val="F0B42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310896"/>
            <a:ext cx="10789920" cy="457200"/>
          </a:xfrm>
          <a:prstGeom prst="rect">
            <a:avLst/>
          </a:prstGeom>
          <a:noFill/>
        </p:spPr>
        <p:txBody>
          <a:bodyPr wrap="none" lIns="0" tIns="0" rIns="0" bIns="0">
            <a:spAutoFit/>
          </a:bodyPr>
          <a:lstStyle/>
          <a:p>
            <a:pPr>
              <a:defRPr sz="2400" b="1">
                <a:solidFill>
                  <a:srgbClr val="F4F7FB"/>
                </a:solidFill>
                <a:latin typeface="Arial"/>
              </a:defRPr>
            </a:pPr>
            <a:r>
              <a:rPr sz="2000">
                <a:latin typeface="Arial"/>
              </a:rPr>
              <a:t>End-of-Class Summary</a:t>
            </a:r>
          </a:p>
        </p:txBody>
      </p:sp>
      <p:sp>
        <p:nvSpPr>
          <p:cNvPr id="5" name="Rectangle 4"/>
          <p:cNvSpPr/>
          <p:nvPr/>
        </p:nvSpPr>
        <p:spPr>
          <a:xfrm>
            <a:off x="502920" y="850392"/>
            <a:ext cx="11155680" cy="18288"/>
          </a:xfrm>
          <a:prstGeom prst="rect">
            <a:avLst/>
          </a:prstGeom>
          <a:solidFill>
            <a:srgbClr val="334155"/>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72600" y="6355080"/>
            <a:ext cx="2331720" cy="228600"/>
          </a:xfrm>
          <a:prstGeom prst="rect">
            <a:avLst/>
          </a:prstGeom>
          <a:noFill/>
        </p:spPr>
        <p:txBody>
          <a:bodyPr wrap="none" lIns="0" tIns="0" rIns="0" bIns="0">
            <a:spAutoFit/>
          </a:bodyPr>
          <a:lstStyle/>
          <a:p>
            <a:pPr algn="r">
              <a:defRPr sz="1400">
                <a:solidFill>
                  <a:srgbClr val="94A3B8"/>
                </a:solidFill>
                <a:latin typeface="Arial"/>
              </a:defRPr>
            </a:pPr>
            <a:r>
              <a:rPr sz="2000">
                <a:latin typeface="Arial"/>
              </a:rPr>
              <a:t>Summary</a:t>
            </a:r>
          </a:p>
        </p:txBody>
      </p:sp>
      <p:sp>
        <p:nvSpPr>
          <p:cNvPr id="7" name="Rounded Rectangle 6"/>
          <p:cNvSpPr/>
          <p:nvPr/>
        </p:nvSpPr>
        <p:spPr>
          <a:xfrm>
            <a:off x="731520" y="1143000"/>
            <a:ext cx="10744200" cy="5120640"/>
          </a:xfrm>
          <a:prstGeom prst="roundRect">
            <a:avLst/>
          </a:prstGeom>
          <a:solidFill>
            <a:srgbClr val="172238"/>
          </a:solidFill>
          <a:ln>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05840" y="1417320"/>
            <a:ext cx="10195560" cy="4526280"/>
          </a:xfrm>
          <a:prstGeom prst="rect">
            <a:avLst/>
          </a:prstGeom>
          <a:noFill/>
        </p:spPr>
        <p:txBody>
          <a:bodyPr wrap="square" lIns="27432" tIns="27432" rIns="27432" bIns="27432" anchor="ctr">
            <a:normAutofit/>
          </a:bodyPr>
          <a:lstStyle/>
          <a:p>
            <a:pPr algn="ctr">
              <a:defRPr sz="2000" b="0" i="0">
                <a:solidFill>
                  <a:srgbClr val="F4F7FB"/>
                </a:solidFill>
                <a:latin typeface="Arial"/>
              </a:defRPr>
            </a:pPr>
            <a:endParaRPr sz="2000" dirty="0">
              <a:latin typeface="Arial"/>
            </a:endParaRPr>
          </a:p>
        </p:txBody>
      </p:sp>
      <p:pic>
        <p:nvPicPr>
          <p:cNvPr id="12" name="Picture 11">
            <a:extLst>
              <a:ext uri="{FF2B5EF4-FFF2-40B4-BE49-F238E27FC236}">
                <a16:creationId xmlns:a16="http://schemas.microsoft.com/office/drawing/2014/main" id="{DA3428F0-7FE7-10EA-42F9-E4153D2FD757}"/>
              </a:ext>
            </a:extLst>
          </p:cNvPr>
          <p:cNvPicPr>
            <a:picLocks noChangeAspect="1"/>
          </p:cNvPicPr>
          <p:nvPr/>
        </p:nvPicPr>
        <p:blipFill>
          <a:blip r:embed="rId2"/>
          <a:stretch>
            <a:fillRect/>
          </a:stretch>
        </p:blipFill>
        <p:spPr>
          <a:xfrm>
            <a:off x="1005840" y="773454"/>
            <a:ext cx="8789598" cy="585973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2738</Words>
  <Application>Microsoft Office PowerPoint</Application>
  <PresentationFormat>Widescreen</PresentationFormat>
  <Paragraphs>264</Paragraphs>
  <Slides>41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James King</cp:lastModifiedBy>
  <cp:revision>2</cp:revision>
  <dcterms:created xsi:type="dcterms:W3CDTF">2013-01-27T09:14:16Z</dcterms:created>
  <dcterms:modified xsi:type="dcterms:W3CDTF">2026-09-09T02:19:56Z</dcterms:modified>
  <cp:category/>
</cp:coreProperties>
</file>