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502920" y="822960"/>
            <a:ext cx="2743200" cy="320040"/>
          </a:xfrm>
          <a:prstGeom prst="rect">
            <a:avLst/>
          </a:prstGeom>
          <a:noFill/>
          <a:ln/>
        </p:spPr>
        <p:txBody>
          <a:bodyPr wrap="square" lIns="0" tIns="0" rIns="0" bIns="0" rtlCol="0" anchor="ctr"/>
          <a:lstStyle/>
          <a:p>
            <a:pPr indent="0" marL="0">
              <a:buNone/>
            </a:pPr>
            <a:r>
              <a:rPr lang="en-US" sz="2000" b="1" dirty="0">
                <a:solidFill>
                  <a:srgbClr val="D6A545"/>
                </a:solidFill>
                <a:latin typeface="Arial" pitchFamily="34" charset="0"/>
                <a:ea typeface="Arial" pitchFamily="34" charset="-122"/>
                <a:cs typeface="Arial" pitchFamily="34" charset="-120"/>
              </a:rPr>
              <a:t>Class 3</a:t>
            </a:r>
            <a:endParaRPr lang="en-US" sz="2000" dirty="0"/>
          </a:p>
        </p:txBody>
      </p:sp>
      <p:sp>
        <p:nvSpPr>
          <p:cNvPr id="4" name="Text 2"/>
          <p:cNvSpPr/>
          <p:nvPr/>
        </p:nvSpPr>
        <p:spPr>
          <a:xfrm>
            <a:off x="502920" y="1325880"/>
            <a:ext cx="7772400" cy="457200"/>
          </a:xfrm>
          <a:prstGeom prst="rect">
            <a:avLst/>
          </a:prstGeom>
          <a:noFill/>
          <a:ln/>
        </p:spPr>
        <p:txBody>
          <a:bodyPr wrap="square" lIns="0" tIns="0" rIns="0" bIns="0" rtlCol="0" anchor="ctr"/>
          <a:lstStyle/>
          <a:p>
            <a:pPr indent="0" marL="0">
              <a:buNone/>
            </a:pPr>
            <a:r>
              <a:rPr lang="en-US" sz="2400" b="1" dirty="0">
                <a:solidFill>
                  <a:srgbClr val="F0F4FA"/>
                </a:solidFill>
                <a:latin typeface="Arial" pitchFamily="34" charset="0"/>
                <a:ea typeface="Arial" pitchFamily="34" charset="-122"/>
                <a:cs typeface="Arial" pitchFamily="34" charset="-120"/>
              </a:rPr>
              <a:t>1 Peter 5:5–11</a:t>
            </a:r>
            <a:endParaRPr lang="en-US" sz="2400" dirty="0"/>
          </a:p>
        </p:txBody>
      </p:sp>
      <p:sp>
        <p:nvSpPr>
          <p:cNvPr id="5" name="Text 3"/>
          <p:cNvSpPr/>
          <p:nvPr/>
        </p:nvSpPr>
        <p:spPr>
          <a:xfrm>
            <a:off x="502920" y="1920240"/>
            <a:ext cx="9966960" cy="594360"/>
          </a:xfrm>
          <a:prstGeom prst="rect">
            <a:avLst/>
          </a:prstGeom>
          <a:noFill/>
          <a:ln/>
        </p:spPr>
        <p:txBody>
          <a:bodyPr wrap="square" lIns="0" tIns="0" rIns="0" bIns="0" rtlCol="0" anchor="ctr">
            <a:normAutofit/>
          </a:bodyPr>
          <a:lstStyle/>
          <a:p>
            <a:pPr indent="0" marL="0">
              <a:buNone/>
            </a:pPr>
            <a:r>
              <a:rPr lang="en-US" sz="2400" dirty="0">
                <a:solidFill>
                  <a:srgbClr val="F0F4FA"/>
                </a:solidFill>
                <a:latin typeface="Arial" pitchFamily="34" charset="0"/>
                <a:ea typeface="Arial" pitchFamily="34" charset="-122"/>
                <a:cs typeface="Arial" pitchFamily="34" charset="-120"/>
              </a:rPr>
              <a:t>Humility, the Roaring Lion, and Resisting Steadfast</a:t>
            </a:r>
            <a:endParaRPr lang="en-US" sz="2400" dirty="0"/>
          </a:p>
        </p:txBody>
      </p:sp>
      <p:sp>
        <p:nvSpPr>
          <p:cNvPr id="6" name="Shape 4"/>
          <p:cNvSpPr/>
          <p:nvPr/>
        </p:nvSpPr>
        <p:spPr>
          <a:xfrm>
            <a:off x="502920" y="2852928"/>
            <a:ext cx="2971800" cy="0"/>
          </a:xfrm>
          <a:prstGeom prst="line">
            <a:avLst/>
          </a:prstGeom>
          <a:noFill/>
          <a:ln w="25400">
            <a:solidFill>
              <a:srgbClr val="D6A545"/>
            </a:solidFill>
            <a:prstDash val="solid"/>
          </a:ln>
        </p:spPr>
      </p:sp>
      <p:sp>
        <p:nvSpPr>
          <p:cNvPr id="7" name="Text 5"/>
          <p:cNvSpPr/>
          <p:nvPr/>
        </p:nvSpPr>
        <p:spPr>
          <a:xfrm>
            <a:off x="502920" y="3154680"/>
            <a:ext cx="7406640" cy="365760"/>
          </a:xfrm>
          <a:prstGeom prst="rect">
            <a:avLst/>
          </a:prstGeom>
          <a:noFill/>
          <a:ln/>
        </p:spPr>
        <p:txBody>
          <a:bodyPr wrap="square" lIns="0" tIns="0" rIns="0" bIns="0" rtlCol="0" anchor="ctr"/>
          <a:lstStyle/>
          <a:p>
            <a:pPr indent="0" marL="0">
              <a:buNone/>
            </a:pPr>
            <a:r>
              <a:rPr lang="en-US" sz="2000" dirty="0">
                <a:solidFill>
                  <a:srgbClr val="C5CEDB"/>
                </a:solidFill>
                <a:latin typeface="Arial" pitchFamily="34" charset="0"/>
                <a:ea typeface="Arial" pitchFamily="34" charset="-122"/>
                <a:cs typeface="Arial" pitchFamily="34" charset="-120"/>
              </a:rPr>
              <a:t>Adult Bible Study · Detailed PowerPoint</a:t>
            </a:r>
            <a:endParaRPr lang="en-US" sz="2000" dirty="0"/>
          </a:p>
        </p:txBody>
      </p:sp>
      <p:sp>
        <p:nvSpPr>
          <p:cNvPr id="8" name="Text 6"/>
          <p:cNvSpPr/>
          <p:nvPr/>
        </p:nvSpPr>
        <p:spPr>
          <a:xfrm>
            <a:off x="8686800" y="5989320"/>
            <a:ext cx="2926080" cy="320040"/>
          </a:xfrm>
          <a:prstGeom prst="rect">
            <a:avLst/>
          </a:prstGeom>
          <a:noFill/>
          <a:ln/>
        </p:spPr>
        <p:txBody>
          <a:bodyPr wrap="square" lIns="0" tIns="0" rIns="0" bIns="0" rtlCol="0" anchor="ctr"/>
          <a:lstStyle/>
          <a:p>
            <a:pPr algn="r" indent="0" marL="0">
              <a:buNone/>
            </a:pPr>
            <a:r>
              <a:rPr lang="en-US" sz="2000" b="1" dirty="0">
                <a:solidFill>
                  <a:srgbClr val="D6A545"/>
                </a:solidFill>
                <a:latin typeface="Arial" pitchFamily="34" charset="0"/>
                <a:ea typeface="Arial" pitchFamily="34" charset="-122"/>
                <a:cs typeface="Arial" pitchFamily="34" charset="-120"/>
              </a:rPr>
              <a:t>Spiritual Battle Series</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Introduction</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This lesson is an in-depth exegetical companion to the Week 4 Teaching Notes and Student Notes on 1 Peter 5:5–11.</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Two words anchor the deep dive: ἐγκομβόομαι, “clothed with humility” — a word used only this once in the entire New Testament — and στερεός, “steadfast,” paired here with the study's third and final occurrence of ἀνθίστημι, “resist.”</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This passage also introduces a new picture of the enemy: not the cunning schemer of Ephesians 6:11 (μεθοδεία, “wiles”), but a roaring lion — open intimidation rather than hidden deception.</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Introduction Continued</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A complete picture of spiritual opposition, this lesson will argue, needs both.</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Overview</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First Peter 5 opens by addressing elders directly (vv. 1–4) before turning, in verse 5, to “you younger people” and then to the whole community (“all of you”).</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This lesson's text picks up mid-verse 5, at the shift toward universal exhortation, and runs through the doxology that closes the section in verse 11 — the letter's own confession of where its argument has led.</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Overview Continued</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The passage moves in a clear sequence: humility toward one another and before God (vv. 5–7), sober vigilance against a real adversary (v. 8), resistance grounded in shared suffering (v. 9), and finally a promise that arrives only after suffering has run its course (v. 10).</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The Flow of 1 Peter 5:5–11</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Shape 3"/>
          <p:cNvSpPr/>
          <p:nvPr/>
        </p:nvSpPr>
        <p:spPr>
          <a:xfrm>
            <a:off x="1231240" y="1645920"/>
            <a:ext cx="2240280" cy="960120"/>
          </a:xfrm>
          <a:prstGeom prst="roundRect">
            <a:avLst>
              <a:gd name="adj" fmla="val 13333"/>
            </a:avLst>
          </a:prstGeom>
          <a:solidFill>
            <a:srgbClr val="14243D"/>
          </a:solidFill>
          <a:ln w="13970">
            <a:solidFill>
              <a:srgbClr val="D6A545"/>
            </a:solidFill>
            <a:prstDash val="solid"/>
          </a:ln>
        </p:spPr>
      </p:sp>
      <p:sp>
        <p:nvSpPr>
          <p:cNvPr id="6" name="Text 4"/>
          <p:cNvSpPr/>
          <p:nvPr/>
        </p:nvSpPr>
        <p:spPr>
          <a:xfrm>
            <a:off x="1322680" y="1773936"/>
            <a:ext cx="2057400" cy="713232"/>
          </a:xfrm>
          <a:prstGeom prst="rect">
            <a:avLst/>
          </a:prstGeom>
          <a:noFill/>
          <a:ln/>
        </p:spPr>
        <p:txBody>
          <a:bodyPr wrap="square" lIns="254" tIns="254" rIns="254" bIns="254" rtlCol="0" anchor="ctr"/>
          <a:lstStyle/>
          <a:p>
            <a:pPr algn="ctr" indent="0" marL="0">
              <a:buNone/>
            </a:pPr>
            <a:r>
              <a:rPr lang="en-US" sz="2000" b="1" dirty="0">
                <a:solidFill>
                  <a:srgbClr val="F0F4FA"/>
                </a:solidFill>
                <a:latin typeface="Arial" pitchFamily="34" charset="0"/>
                <a:ea typeface="Arial" pitchFamily="34" charset="-122"/>
                <a:cs typeface="Arial" pitchFamily="34" charset="-120"/>
              </a:rPr>
              <a:t>Humility toward one another</a:t>
            </a:r>
            <a:endParaRPr lang="en-US" sz="2000" dirty="0"/>
          </a:p>
        </p:txBody>
      </p:sp>
      <p:sp>
        <p:nvSpPr>
          <p:cNvPr id="7" name="Shape 5"/>
          <p:cNvSpPr/>
          <p:nvPr/>
        </p:nvSpPr>
        <p:spPr>
          <a:xfrm>
            <a:off x="3508096" y="2121408"/>
            <a:ext cx="182880" cy="0"/>
          </a:xfrm>
          <a:prstGeom prst="line">
            <a:avLst/>
          </a:prstGeom>
          <a:noFill/>
          <a:ln w="12700">
            <a:solidFill>
              <a:srgbClr val="C5CEDB"/>
            </a:solidFill>
            <a:prstDash val="solid"/>
            <a:tailEnd type="triangle"/>
          </a:ln>
        </p:spPr>
      </p:sp>
      <p:sp>
        <p:nvSpPr>
          <p:cNvPr id="8" name="Shape 6"/>
          <p:cNvSpPr/>
          <p:nvPr/>
        </p:nvSpPr>
        <p:spPr>
          <a:xfrm>
            <a:off x="3727552" y="1645920"/>
            <a:ext cx="2240280" cy="960120"/>
          </a:xfrm>
          <a:prstGeom prst="roundRect">
            <a:avLst>
              <a:gd name="adj" fmla="val 13333"/>
            </a:avLst>
          </a:prstGeom>
          <a:solidFill>
            <a:srgbClr val="14243D"/>
          </a:solidFill>
          <a:ln w="13970">
            <a:solidFill>
              <a:srgbClr val="3D7BC0"/>
            </a:solidFill>
            <a:prstDash val="solid"/>
          </a:ln>
        </p:spPr>
      </p:sp>
      <p:sp>
        <p:nvSpPr>
          <p:cNvPr id="9" name="Text 7"/>
          <p:cNvSpPr/>
          <p:nvPr/>
        </p:nvSpPr>
        <p:spPr>
          <a:xfrm>
            <a:off x="3818992" y="1773936"/>
            <a:ext cx="2057400" cy="713232"/>
          </a:xfrm>
          <a:prstGeom prst="rect">
            <a:avLst/>
          </a:prstGeom>
          <a:noFill/>
          <a:ln/>
        </p:spPr>
        <p:txBody>
          <a:bodyPr wrap="square" lIns="254" tIns="254" rIns="254" bIns="254" rtlCol="0" anchor="ctr"/>
          <a:lstStyle/>
          <a:p>
            <a:pPr algn="ctr" indent="0" marL="0">
              <a:buNone/>
            </a:pPr>
            <a:r>
              <a:rPr lang="en-US" sz="2000" b="1" dirty="0">
                <a:solidFill>
                  <a:srgbClr val="F0F4FA"/>
                </a:solidFill>
                <a:latin typeface="Arial" pitchFamily="34" charset="0"/>
                <a:ea typeface="Arial" pitchFamily="34" charset="-122"/>
                <a:cs typeface="Arial" pitchFamily="34" charset="-120"/>
              </a:rPr>
              <a:t>Humility under God</a:t>
            </a:r>
            <a:endParaRPr lang="en-US" sz="2000" dirty="0"/>
          </a:p>
        </p:txBody>
      </p:sp>
      <p:sp>
        <p:nvSpPr>
          <p:cNvPr id="10" name="Shape 8"/>
          <p:cNvSpPr/>
          <p:nvPr/>
        </p:nvSpPr>
        <p:spPr>
          <a:xfrm>
            <a:off x="6004408" y="2121408"/>
            <a:ext cx="182880" cy="0"/>
          </a:xfrm>
          <a:prstGeom prst="line">
            <a:avLst/>
          </a:prstGeom>
          <a:noFill/>
          <a:ln w="12700">
            <a:solidFill>
              <a:srgbClr val="C5CEDB"/>
            </a:solidFill>
            <a:prstDash val="solid"/>
            <a:tailEnd type="triangle"/>
          </a:ln>
        </p:spPr>
      </p:sp>
      <p:sp>
        <p:nvSpPr>
          <p:cNvPr id="11" name="Shape 9"/>
          <p:cNvSpPr/>
          <p:nvPr/>
        </p:nvSpPr>
        <p:spPr>
          <a:xfrm>
            <a:off x="6223864" y="1645920"/>
            <a:ext cx="2240280" cy="960120"/>
          </a:xfrm>
          <a:prstGeom prst="roundRect">
            <a:avLst>
              <a:gd name="adj" fmla="val 13333"/>
            </a:avLst>
          </a:prstGeom>
          <a:solidFill>
            <a:srgbClr val="14243D"/>
          </a:solidFill>
          <a:ln w="13970">
            <a:solidFill>
              <a:srgbClr val="D6A545"/>
            </a:solidFill>
            <a:prstDash val="solid"/>
          </a:ln>
        </p:spPr>
      </p:sp>
      <p:sp>
        <p:nvSpPr>
          <p:cNvPr id="12" name="Text 10"/>
          <p:cNvSpPr/>
          <p:nvPr/>
        </p:nvSpPr>
        <p:spPr>
          <a:xfrm>
            <a:off x="6315304" y="1773936"/>
            <a:ext cx="2057400" cy="713232"/>
          </a:xfrm>
          <a:prstGeom prst="rect">
            <a:avLst/>
          </a:prstGeom>
          <a:noFill/>
          <a:ln/>
        </p:spPr>
        <p:txBody>
          <a:bodyPr wrap="square" lIns="254" tIns="254" rIns="254" bIns="254" rtlCol="0" anchor="ctr"/>
          <a:lstStyle/>
          <a:p>
            <a:pPr algn="ctr" indent="0" marL="0">
              <a:buNone/>
            </a:pPr>
            <a:r>
              <a:rPr lang="en-US" sz="2000" b="1" dirty="0">
                <a:solidFill>
                  <a:srgbClr val="F0F4FA"/>
                </a:solidFill>
                <a:latin typeface="Arial" pitchFamily="34" charset="0"/>
                <a:ea typeface="Arial" pitchFamily="34" charset="-122"/>
                <a:cs typeface="Arial" pitchFamily="34" charset="-120"/>
              </a:rPr>
              <a:t>Cast all care</a:t>
            </a:r>
            <a:endParaRPr lang="en-US" sz="2000" dirty="0"/>
          </a:p>
        </p:txBody>
      </p:sp>
      <p:sp>
        <p:nvSpPr>
          <p:cNvPr id="13" name="Shape 11"/>
          <p:cNvSpPr/>
          <p:nvPr/>
        </p:nvSpPr>
        <p:spPr>
          <a:xfrm>
            <a:off x="8500720" y="2121408"/>
            <a:ext cx="182880" cy="0"/>
          </a:xfrm>
          <a:prstGeom prst="line">
            <a:avLst/>
          </a:prstGeom>
          <a:noFill/>
          <a:ln w="12700">
            <a:solidFill>
              <a:srgbClr val="C5CEDB"/>
            </a:solidFill>
            <a:prstDash val="solid"/>
            <a:tailEnd type="triangle"/>
          </a:ln>
        </p:spPr>
      </p:sp>
      <p:sp>
        <p:nvSpPr>
          <p:cNvPr id="14" name="Shape 12"/>
          <p:cNvSpPr/>
          <p:nvPr/>
        </p:nvSpPr>
        <p:spPr>
          <a:xfrm>
            <a:off x="8720176" y="1645920"/>
            <a:ext cx="2240280" cy="960120"/>
          </a:xfrm>
          <a:prstGeom prst="roundRect">
            <a:avLst>
              <a:gd name="adj" fmla="val 13333"/>
            </a:avLst>
          </a:prstGeom>
          <a:solidFill>
            <a:srgbClr val="14243D"/>
          </a:solidFill>
          <a:ln w="13970">
            <a:solidFill>
              <a:srgbClr val="3D7BC0"/>
            </a:solidFill>
            <a:prstDash val="solid"/>
          </a:ln>
        </p:spPr>
      </p:sp>
      <p:sp>
        <p:nvSpPr>
          <p:cNvPr id="15" name="Text 13"/>
          <p:cNvSpPr/>
          <p:nvPr/>
        </p:nvSpPr>
        <p:spPr>
          <a:xfrm>
            <a:off x="8811616" y="1773936"/>
            <a:ext cx="2057400" cy="713232"/>
          </a:xfrm>
          <a:prstGeom prst="rect">
            <a:avLst/>
          </a:prstGeom>
          <a:noFill/>
          <a:ln/>
        </p:spPr>
        <p:txBody>
          <a:bodyPr wrap="square" lIns="254" tIns="254" rIns="254" bIns="254" rtlCol="0" anchor="ctr"/>
          <a:lstStyle/>
          <a:p>
            <a:pPr algn="ctr" indent="0" marL="0">
              <a:buNone/>
            </a:pPr>
            <a:r>
              <a:rPr lang="en-US" sz="2000" b="1" dirty="0">
                <a:solidFill>
                  <a:srgbClr val="F0F4FA"/>
                </a:solidFill>
                <a:latin typeface="Arial" pitchFamily="34" charset="0"/>
                <a:ea typeface="Arial" pitchFamily="34" charset="-122"/>
                <a:cs typeface="Arial" pitchFamily="34" charset="-120"/>
              </a:rPr>
              <a:t>Be sober and vigilant</a:t>
            </a:r>
            <a:endParaRPr lang="en-US" sz="2000" dirty="0"/>
          </a:p>
        </p:txBody>
      </p:sp>
      <p:sp>
        <p:nvSpPr>
          <p:cNvPr id="16" name="Shape 14"/>
          <p:cNvSpPr/>
          <p:nvPr/>
        </p:nvSpPr>
        <p:spPr>
          <a:xfrm>
            <a:off x="2479396" y="3246120"/>
            <a:ext cx="2240280" cy="960120"/>
          </a:xfrm>
          <a:prstGeom prst="roundRect">
            <a:avLst>
              <a:gd name="adj" fmla="val 13333"/>
            </a:avLst>
          </a:prstGeom>
          <a:solidFill>
            <a:srgbClr val="14243D"/>
          </a:solidFill>
          <a:ln w="13970">
            <a:solidFill>
              <a:srgbClr val="3D7BC0"/>
            </a:solidFill>
            <a:prstDash val="solid"/>
          </a:ln>
        </p:spPr>
      </p:sp>
      <p:sp>
        <p:nvSpPr>
          <p:cNvPr id="17" name="Text 15"/>
          <p:cNvSpPr/>
          <p:nvPr/>
        </p:nvSpPr>
        <p:spPr>
          <a:xfrm>
            <a:off x="2570836" y="3374136"/>
            <a:ext cx="2057400" cy="713232"/>
          </a:xfrm>
          <a:prstGeom prst="rect">
            <a:avLst/>
          </a:prstGeom>
          <a:noFill/>
          <a:ln/>
        </p:spPr>
        <p:txBody>
          <a:bodyPr wrap="square" lIns="254" tIns="254" rIns="254" bIns="254" rtlCol="0" anchor="ctr"/>
          <a:lstStyle/>
          <a:p>
            <a:pPr algn="ctr" indent="0" marL="0">
              <a:buNone/>
            </a:pPr>
            <a:r>
              <a:rPr lang="en-US" sz="2000" b="1" dirty="0">
                <a:solidFill>
                  <a:srgbClr val="F0F4FA"/>
                </a:solidFill>
                <a:latin typeface="Arial" pitchFamily="34" charset="0"/>
                <a:ea typeface="Arial" pitchFamily="34" charset="-122"/>
                <a:cs typeface="Arial" pitchFamily="34" charset="-120"/>
              </a:rPr>
              <a:t>Resist steadfast</a:t>
            </a:r>
            <a:endParaRPr lang="en-US" sz="2000" dirty="0"/>
          </a:p>
        </p:txBody>
      </p:sp>
      <p:sp>
        <p:nvSpPr>
          <p:cNvPr id="18" name="Shape 16"/>
          <p:cNvSpPr/>
          <p:nvPr/>
        </p:nvSpPr>
        <p:spPr>
          <a:xfrm>
            <a:off x="4756252" y="3721608"/>
            <a:ext cx="182880" cy="0"/>
          </a:xfrm>
          <a:prstGeom prst="line">
            <a:avLst/>
          </a:prstGeom>
          <a:noFill/>
          <a:ln w="12700">
            <a:solidFill>
              <a:srgbClr val="C5CEDB"/>
            </a:solidFill>
            <a:prstDash val="solid"/>
            <a:tailEnd type="triangle"/>
          </a:ln>
        </p:spPr>
      </p:sp>
      <p:sp>
        <p:nvSpPr>
          <p:cNvPr id="19" name="Shape 17"/>
          <p:cNvSpPr/>
          <p:nvPr/>
        </p:nvSpPr>
        <p:spPr>
          <a:xfrm>
            <a:off x="4975708" y="3246120"/>
            <a:ext cx="2240280" cy="960120"/>
          </a:xfrm>
          <a:prstGeom prst="roundRect">
            <a:avLst>
              <a:gd name="adj" fmla="val 13333"/>
            </a:avLst>
          </a:prstGeom>
          <a:solidFill>
            <a:srgbClr val="14243D"/>
          </a:solidFill>
          <a:ln w="13970">
            <a:solidFill>
              <a:srgbClr val="D6A545"/>
            </a:solidFill>
            <a:prstDash val="solid"/>
          </a:ln>
        </p:spPr>
      </p:sp>
      <p:sp>
        <p:nvSpPr>
          <p:cNvPr id="20" name="Text 18"/>
          <p:cNvSpPr/>
          <p:nvPr/>
        </p:nvSpPr>
        <p:spPr>
          <a:xfrm>
            <a:off x="5067148" y="3374136"/>
            <a:ext cx="2057400" cy="713232"/>
          </a:xfrm>
          <a:prstGeom prst="rect">
            <a:avLst/>
          </a:prstGeom>
          <a:noFill/>
          <a:ln/>
        </p:spPr>
        <p:txBody>
          <a:bodyPr wrap="square" lIns="254" tIns="254" rIns="254" bIns="254" rtlCol="0" anchor="ctr"/>
          <a:lstStyle/>
          <a:p>
            <a:pPr algn="ctr" indent="0" marL="0">
              <a:buNone/>
            </a:pPr>
            <a:r>
              <a:rPr lang="en-US" sz="2000" b="1" dirty="0">
                <a:solidFill>
                  <a:srgbClr val="F0F4FA"/>
                </a:solidFill>
                <a:latin typeface="Arial" pitchFamily="34" charset="0"/>
                <a:ea typeface="Arial" pitchFamily="34" charset="-122"/>
                <a:cs typeface="Arial" pitchFamily="34" charset="-120"/>
              </a:rPr>
              <a:t>Suffer a while</a:t>
            </a:r>
            <a:endParaRPr lang="en-US" sz="2000" dirty="0"/>
          </a:p>
        </p:txBody>
      </p:sp>
      <p:sp>
        <p:nvSpPr>
          <p:cNvPr id="21" name="Shape 19"/>
          <p:cNvSpPr/>
          <p:nvPr/>
        </p:nvSpPr>
        <p:spPr>
          <a:xfrm>
            <a:off x="7252564" y="3721608"/>
            <a:ext cx="182880" cy="0"/>
          </a:xfrm>
          <a:prstGeom prst="line">
            <a:avLst/>
          </a:prstGeom>
          <a:noFill/>
          <a:ln w="12700">
            <a:solidFill>
              <a:srgbClr val="C5CEDB"/>
            </a:solidFill>
            <a:prstDash val="solid"/>
            <a:tailEnd type="triangle"/>
          </a:ln>
        </p:spPr>
      </p:sp>
      <p:sp>
        <p:nvSpPr>
          <p:cNvPr id="22" name="Shape 20"/>
          <p:cNvSpPr/>
          <p:nvPr/>
        </p:nvSpPr>
        <p:spPr>
          <a:xfrm>
            <a:off x="7472020" y="3246120"/>
            <a:ext cx="2240280" cy="960120"/>
          </a:xfrm>
          <a:prstGeom prst="roundRect">
            <a:avLst>
              <a:gd name="adj" fmla="val 13333"/>
            </a:avLst>
          </a:prstGeom>
          <a:solidFill>
            <a:srgbClr val="14243D"/>
          </a:solidFill>
          <a:ln w="13970">
            <a:solidFill>
              <a:srgbClr val="3D7BC0"/>
            </a:solidFill>
            <a:prstDash val="solid"/>
          </a:ln>
        </p:spPr>
      </p:sp>
      <p:sp>
        <p:nvSpPr>
          <p:cNvPr id="23" name="Text 21"/>
          <p:cNvSpPr/>
          <p:nvPr/>
        </p:nvSpPr>
        <p:spPr>
          <a:xfrm>
            <a:off x="7563460" y="3374136"/>
            <a:ext cx="2057400" cy="713232"/>
          </a:xfrm>
          <a:prstGeom prst="rect">
            <a:avLst/>
          </a:prstGeom>
          <a:noFill/>
          <a:ln/>
        </p:spPr>
        <p:txBody>
          <a:bodyPr wrap="square" lIns="254" tIns="254" rIns="254" bIns="254" rtlCol="0" anchor="ctr"/>
          <a:lstStyle/>
          <a:p>
            <a:pPr algn="ctr" indent="0" marL="0">
              <a:buNone/>
            </a:pPr>
            <a:r>
              <a:rPr lang="en-US" sz="2000" b="1" dirty="0">
                <a:solidFill>
                  <a:srgbClr val="F0F4FA"/>
                </a:solidFill>
                <a:latin typeface="Arial" pitchFamily="34" charset="0"/>
                <a:ea typeface="Arial" pitchFamily="34" charset="-122"/>
                <a:cs typeface="Arial" pitchFamily="34" charset="-120"/>
              </a:rPr>
              <a:t>God restores</a:t>
            </a:r>
            <a:endParaRPr lang="en-US" sz="2000" dirty="0"/>
          </a:p>
        </p:txBody>
      </p:sp>
      <p:sp>
        <p:nvSpPr>
          <p:cNvPr id="24" name="Text 22"/>
          <p:cNvSpPr/>
          <p:nvPr/>
        </p:nvSpPr>
        <p:spPr>
          <a:xfrm>
            <a:off x="1143000" y="4800600"/>
            <a:ext cx="9921240" cy="777240"/>
          </a:xfrm>
          <a:prstGeom prst="rect">
            <a:avLst/>
          </a:prstGeom>
          <a:noFill/>
          <a:ln/>
        </p:spPr>
        <p:txBody>
          <a:bodyPr wrap="square" lIns="635" tIns="635" rIns="635" bIns="635" rtlCol="0" anchor="ctr"/>
          <a:lstStyle/>
          <a:p>
            <a:pPr algn="ctr" indent="0" marL="0">
              <a:buNone/>
            </a:pPr>
            <a:r>
              <a:rPr lang="en-US" sz="2000" i="1" dirty="0">
                <a:solidFill>
                  <a:srgbClr val="F0F4FA"/>
                </a:solidFill>
                <a:latin typeface="Arial" pitchFamily="34" charset="0"/>
                <a:ea typeface="Arial" pitchFamily="34" charset="-122"/>
                <a:cs typeface="Arial" pitchFamily="34" charset="-120"/>
              </a:rPr>
              <a:t>The passage builds its teaching through repeated movements rather than disconnected ideas.</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Opening Questions</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b="1" dirty="0">
                <a:solidFill>
                  <a:srgbClr val="F0C66A"/>
                </a:solidFill>
                <a:latin typeface="Arial" pitchFamily="34" charset="0"/>
                <a:ea typeface="Arial" pitchFamily="34" charset="-122"/>
                <a:cs typeface="Arial" pitchFamily="34" charset="-120"/>
              </a:rPr>
              <a:t>1. </a:t>
            </a:r>
            <a:pPr indent="0" marL="0">
              <a:buNone/>
            </a:pPr>
            <a:r>
              <a:rPr lang="en-US" sz="2000" dirty="0">
                <a:solidFill>
                  <a:srgbClr val="F0F4FA"/>
                </a:solidFill>
                <a:latin typeface="Arial" pitchFamily="34" charset="0"/>
                <a:ea typeface="Arial" pitchFamily="34" charset="-122"/>
                <a:cs typeface="Arial" pitchFamily="34" charset="-120"/>
              </a:rPr>
              <a:t>Think of someone you consider genuinely humble. What is it about them that makes humility visible?
</a:t>
            </a:r>
            <a:pPr indent="0" marL="0">
              <a:buNone/>
            </a:pPr>
            <a:r>
              <a:rPr lang="en-US" sz="2000" b="1" dirty="0">
                <a:solidFill>
                  <a:srgbClr val="F0C66A"/>
                </a:solidFill>
                <a:latin typeface="Arial" pitchFamily="34" charset="0"/>
                <a:ea typeface="Arial" pitchFamily="34" charset="-122"/>
                <a:cs typeface="Arial" pitchFamily="34" charset="-120"/>
              </a:rPr>
              <a:t>2. </a:t>
            </a:r>
            <a:pPr indent="0" marL="0">
              <a:buNone/>
            </a:pPr>
            <a:r>
              <a:rPr lang="en-US" sz="2000" dirty="0">
                <a:solidFill>
                  <a:srgbClr val="F0F4FA"/>
                </a:solidFill>
                <a:latin typeface="Arial" pitchFamily="34" charset="0"/>
                <a:ea typeface="Arial" pitchFamily="34" charset="-122"/>
                <a:cs typeface="Arial" pitchFamily="34" charset="-120"/>
              </a:rPr>
              <a:t>When you picture spiritual opposition, do you picture something more like a sneaking threat or an open, roaring threat? Why?</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The Text: 1 Peter 5:5–11 (1)</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Shape 3"/>
          <p:cNvSpPr/>
          <p:nvPr/>
        </p:nvSpPr>
        <p:spPr>
          <a:xfrm>
            <a:off x="685800" y="1024128"/>
            <a:ext cx="10835640" cy="4892040"/>
          </a:xfrm>
          <a:prstGeom prst="roundRect">
            <a:avLst>
              <a:gd name="adj" fmla="val 3364"/>
            </a:avLst>
          </a:prstGeom>
          <a:solidFill>
            <a:srgbClr val="14243D"/>
          </a:solidFill>
          <a:ln w="12700">
            <a:solidFill>
              <a:srgbClr val="243855"/>
            </a:solidFill>
            <a:prstDash val="solid"/>
          </a:ln>
        </p:spPr>
      </p:sp>
      <p:sp>
        <p:nvSpPr>
          <p:cNvPr id="6" name="Text 4"/>
          <p:cNvSpPr/>
          <p:nvPr/>
        </p:nvSpPr>
        <p:spPr>
          <a:xfrm>
            <a:off x="960120" y="1325880"/>
            <a:ext cx="10287000" cy="4343400"/>
          </a:xfrm>
          <a:prstGeom prst="rect">
            <a:avLst/>
          </a:prstGeom>
          <a:noFill/>
          <a:ln/>
        </p:spPr>
        <p:txBody>
          <a:bodyPr wrap="square" lIns="635" tIns="635" rIns="635" bIns="635" rtlCol="0" anchor="ctr">
            <a:normAutofit/>
          </a:bodyPr>
          <a:lstStyle/>
          <a:p>
            <a:pPr algn="ctr" indent="0" marL="0">
              <a:buNone/>
            </a:pPr>
            <a:r>
              <a:rPr lang="en-US" sz="2000" dirty="0">
                <a:solidFill>
                  <a:srgbClr val="F0F4FA"/>
                </a:solidFill>
                <a:latin typeface="Arial" pitchFamily="34" charset="0"/>
                <a:ea typeface="Arial" pitchFamily="34" charset="-122"/>
                <a:cs typeface="Arial" pitchFamily="34" charset="-120"/>
              </a:rPr>
              <a:t>1 Peter 5:5–11 “Likewise you younger people, submit yourselves to your elders.</a:t>
            </a:r>
            <a:endParaRPr lang="en-US" sz="2000" dirty="0"/>
          </a:p>
          <a:p>
            <a:pPr algn="ctr" indent="0" marL="0">
              <a:buNone/>
            </a:pPr>
            <a:r>
              <a:rPr lang="en-US" sz="2000" dirty="0">
                <a:solidFill>
                  <a:srgbClr val="F0F4FA"/>
                </a:solidFill>
                <a:latin typeface="Arial" pitchFamily="34" charset="0"/>
                <a:ea typeface="Arial" pitchFamily="34" charset="-122"/>
                <a:cs typeface="Arial" pitchFamily="34" charset="-120"/>
              </a:rPr>
              <a:t>Yes, all of you be submissive to one another, and be clothed with humility, for ‘God resists the proud, But gives grace to the humble.’ Therefore humble yourselves under the mighty hand of God, that He may exalt you in due time, casting all your care upon Him, for He cares for you.</a:t>
            </a:r>
            <a:endParaRPr lang="en-US" sz="2000" dirty="0"/>
          </a:p>
          <a:p>
            <a:pPr algn="ctr" indent="0" marL="0">
              <a:buNone/>
            </a:pPr>
            <a:r>
              <a:rPr lang="en-US" sz="2000" dirty="0">
                <a:solidFill>
                  <a:srgbClr val="F0F4FA"/>
                </a:solidFill>
                <a:latin typeface="Arial" pitchFamily="34" charset="0"/>
                <a:ea typeface="Arial" pitchFamily="34" charset="-122"/>
                <a:cs typeface="Arial" pitchFamily="34" charset="-120"/>
              </a:rPr>
              <a:t>Be sober, be vigilant; because your adversary the devil walks about like a roaring lion, seeking whom he may devour.</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The Text: 1 Peter 5:5–11 (2)</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Shape 3"/>
          <p:cNvSpPr/>
          <p:nvPr/>
        </p:nvSpPr>
        <p:spPr>
          <a:xfrm>
            <a:off x="685800" y="1024128"/>
            <a:ext cx="10835640" cy="4892040"/>
          </a:xfrm>
          <a:prstGeom prst="roundRect">
            <a:avLst>
              <a:gd name="adj" fmla="val 3364"/>
            </a:avLst>
          </a:prstGeom>
          <a:solidFill>
            <a:srgbClr val="14243D"/>
          </a:solidFill>
          <a:ln w="12700">
            <a:solidFill>
              <a:srgbClr val="243855"/>
            </a:solidFill>
            <a:prstDash val="solid"/>
          </a:ln>
        </p:spPr>
      </p:sp>
      <p:sp>
        <p:nvSpPr>
          <p:cNvPr id="6" name="Text 4"/>
          <p:cNvSpPr/>
          <p:nvPr/>
        </p:nvSpPr>
        <p:spPr>
          <a:xfrm>
            <a:off x="960120" y="1325880"/>
            <a:ext cx="10287000" cy="4343400"/>
          </a:xfrm>
          <a:prstGeom prst="rect">
            <a:avLst/>
          </a:prstGeom>
          <a:noFill/>
          <a:ln/>
        </p:spPr>
        <p:txBody>
          <a:bodyPr wrap="square" lIns="635" tIns="635" rIns="635" bIns="635" rtlCol="0" anchor="ctr">
            <a:normAutofit/>
          </a:bodyPr>
          <a:lstStyle/>
          <a:p>
            <a:pPr algn="ctr" indent="0" marL="0">
              <a:buNone/>
            </a:pPr>
            <a:r>
              <a:rPr lang="en-US" sz="2000" dirty="0">
                <a:solidFill>
                  <a:srgbClr val="F0F4FA"/>
                </a:solidFill>
                <a:latin typeface="Arial" pitchFamily="34" charset="0"/>
                <a:ea typeface="Arial" pitchFamily="34" charset="-122"/>
                <a:cs typeface="Arial" pitchFamily="34" charset="-120"/>
              </a:rPr>
              <a:t>Resist him, steadfast in the faith, knowing that the same sufferings are experienced by your brotherhood in the world.</a:t>
            </a:r>
            <a:endParaRPr lang="en-US" sz="2000" dirty="0"/>
          </a:p>
          <a:p>
            <a:pPr algn="ctr" indent="0" marL="0">
              <a:buNone/>
            </a:pPr>
            <a:r>
              <a:rPr lang="en-US" sz="2000" dirty="0">
                <a:solidFill>
                  <a:srgbClr val="F0F4FA"/>
                </a:solidFill>
                <a:latin typeface="Arial" pitchFamily="34" charset="0"/>
                <a:ea typeface="Arial" pitchFamily="34" charset="-122"/>
                <a:cs typeface="Arial" pitchFamily="34" charset="-120"/>
              </a:rPr>
              <a:t>But may the God of all grace, who called us to His eternal glory by Christ Jesus, after you have suffered a while, perfect, establish, strengthen, and settle you.</a:t>
            </a:r>
            <a:endParaRPr lang="en-US" sz="2000" dirty="0"/>
          </a:p>
          <a:p>
            <a:pPr algn="ctr" indent="0" marL="0">
              <a:buNone/>
            </a:pPr>
            <a:r>
              <a:rPr lang="en-US" sz="2000" dirty="0">
                <a:solidFill>
                  <a:srgbClr val="F0F4FA"/>
                </a:solidFill>
                <a:latin typeface="Arial" pitchFamily="34" charset="0"/>
                <a:ea typeface="Arial" pitchFamily="34" charset="-122"/>
                <a:cs typeface="Arial" pitchFamily="34" charset="-120"/>
              </a:rPr>
              <a:t>To Him be the glory and the dominion forever and ever. Amen.”</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The Big Idea</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Shape 3"/>
          <p:cNvSpPr/>
          <p:nvPr/>
        </p:nvSpPr>
        <p:spPr>
          <a:xfrm>
            <a:off x="685800" y="1051560"/>
            <a:ext cx="10835640" cy="1508760"/>
          </a:xfrm>
          <a:prstGeom prst="roundRect">
            <a:avLst>
              <a:gd name="adj" fmla="val 9091"/>
            </a:avLst>
          </a:prstGeom>
          <a:solidFill>
            <a:srgbClr val="14243D"/>
          </a:solidFill>
          <a:ln w="15875">
            <a:solidFill>
              <a:srgbClr val="D6A545"/>
            </a:solidFill>
            <a:prstDash val="solid"/>
          </a:ln>
        </p:spPr>
      </p:sp>
      <p:sp>
        <p:nvSpPr>
          <p:cNvPr id="6" name="Text 4"/>
          <p:cNvSpPr/>
          <p:nvPr/>
        </p:nvSpPr>
        <p:spPr>
          <a:xfrm>
            <a:off x="960120" y="1234440"/>
            <a:ext cx="10287000" cy="1143000"/>
          </a:xfrm>
          <a:prstGeom prst="rect">
            <a:avLst/>
          </a:prstGeom>
          <a:noFill/>
          <a:ln/>
        </p:spPr>
        <p:txBody>
          <a:bodyPr wrap="square" lIns="635" tIns="635" rIns="635" bIns="635" rtlCol="0" anchor="ctr">
            <a:normAutofit/>
          </a:bodyPr>
          <a:lstStyle/>
          <a:p>
            <a:pPr algn="ctr" indent="0" marL="0">
              <a:buNone/>
            </a:pPr>
            <a:r>
              <a:rPr lang="en-US" sz="2000" i="1" dirty="0">
                <a:solidFill>
                  <a:srgbClr val="F0F4FA"/>
                </a:solidFill>
                <a:latin typeface="Arial" pitchFamily="34" charset="0"/>
                <a:ea typeface="Arial" pitchFamily="34" charset="-122"/>
                <a:cs typeface="Arial" pitchFamily="34" charset="-120"/>
              </a:rPr>
              <a:t>Peter's order matters: humility toward one another and before God (vv. 5–7) comes before resisting the devil (vv. 8–9), and God's own establishing promise (v. 10) comes after. Effective resistance grows out of humility, not raw willpower.</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Literary Context</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The passage transitions from instructions to church officers (elders, 5:1–4) to universal community ethics addressed to everyone (5:5–11) — a movement from office to character.</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The closing doxology (v. 11) mirrors the letter's opening emphasis on suffering now, glory later (1:6–7) — the whole letter's argument gathered into a single line of praise.</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Word Study: ἐγκομβόομαι — “Clothed with Humility”: Lexical Meaning</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ἐγκομβόομαι (#G1463) is a hapax legomenon (a word or expression that appears only once in a specific context, such as in the Bible.) — its only New Testament occurrence is here.</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It derives from κόμβος, “a knot,” and pictures tying on a garment, likely a slave's apron or work-smock, knotted over one's regular clothing.</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A similar picture, though not the same Greek verb, appears in John 13:4–5, where Christ ties a towel around Himself to wash His disciples' feet — the lowest social posture, deliberately assumed.</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Word Study: ἐγκομβόομαι — “Clothed with Humility”: Significance</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Peter's choice of a rare, vivid word rather than a common one for “humility” (ταπεινοφροσύνη, used elsewhere) suggests he wants the reader to see the action, not just name the virtue: humility as something visibly put on, like clothing, not merely felt.</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Word Study: ἀνθίστημι and στερεός — “Resist… Steadfast” (Third and Final Occurrence)</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ἀνθίστημι (#G436) appears here for the third and final time traced in this study, following Ephesians 6:13 and James 4:7.</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στερεός (#G4731), “solid, firm, immovable,” is used elsewhere of solid food as opposed to milk (Hebrews 5:12, 14) and of God's own foundation (2 Timothy 2:19, “the solid foundation of God stands”).</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Word Study: ἀνθίστημι and στερεός — “Resist… Steadfast” (Third and Final Occurrence) Continued</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The resistance here is planted rather than frantic — grounded “in the faith” (a dative of sphere or means), not in native courage. Barnes comments that believers are to “confide in the arm of God” rather than their own resolve.</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The “Roaring Lion” — Verse 8</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λέων ὠρυόμενος, “a roaring lion,” pictures the enemy as an open, intimidating threat rather than a hidden schemer.</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ὠρύομαι (Strong's #G5612) specifically describes the roar of a lion; its sound is part of its threat, unlike the silent, patient ambush of ancient hunting-lion imagery elsewhere in the literature of the period.</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Barnes contrasts this with “the crouching lion” of silent ambush, noting Peter instead pictures “the raging monarch of the woods, who by his terrible roar would intimidate all.”</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The “Roaring Lion” — Verse 8 Continued</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Set beside Ephesians 6:11's “wiles” (μεθοδεία, cunning and stealth), this passage completes the picture: spiritual opposition is not only subtle, it is sometimes loud, obvious, and meant to frighten rather than deceive.</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Verse 5 and the Shared Proverbs Citation</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Verse 5 quotes the identical line from Proverbs 3:34 already met in James 4:6: “God resists the proud, but gives grace to the humble.” Two apostolic letters, addressed to different communities, ground closely related exhortations in the same Old Testament text.</a:t>
            </a:r>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The Closing Promise — Verse 10</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Four verbs describe God's own action after suffering: καταρτίσει (“perfect”</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the same verb family used of mending torn fishing nets in Matthew 4:21), στηρίξει (“establish, fix firmly”), σθενώσει (“strengthen,” a rare word), and θεμελιώσει (“settle, found,” as a building set on a foundation).</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Barnes notes that believers, “feeble in yourselves,” are urged to confide in God's strength rather than their own — the same dependence traced through every passage in this study.</a:t>
            </a:r>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The Closing Promise — Verse 10 Continued</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This promise arrives explicitly “after you have suffered a while” — not as an escape from suffering, but as its far side.</a:t>
            </a:r>
            <a:endParaRPr lang="en-US"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Discussion Questions 1</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b="1" dirty="0">
                <a:solidFill>
                  <a:srgbClr val="F0C66A"/>
                </a:solidFill>
                <a:latin typeface="Arial" pitchFamily="34" charset="0"/>
                <a:ea typeface="Arial" pitchFamily="34" charset="-122"/>
                <a:cs typeface="Arial" pitchFamily="34" charset="-120"/>
              </a:rPr>
              <a:t>1. </a:t>
            </a:r>
            <a:pPr indent="0" marL="0">
              <a:buNone/>
            </a:pPr>
            <a:r>
              <a:rPr lang="en-US" sz="2000" dirty="0">
                <a:solidFill>
                  <a:srgbClr val="F0F4FA"/>
                </a:solidFill>
                <a:latin typeface="Arial" pitchFamily="34" charset="0"/>
                <a:ea typeface="Arial" pitchFamily="34" charset="-122"/>
                <a:cs typeface="Arial" pitchFamily="34" charset="-120"/>
              </a:rPr>
              <a:t>Why might humility be a necessary precondition for effective resistance, rather than a separate, unrelated virtue?
</a:t>
            </a:r>
            <a:pPr indent="0" marL="0">
              <a:buNone/>
            </a:pPr>
            <a:r>
              <a:rPr lang="en-US" sz="2000" b="1" dirty="0">
                <a:solidFill>
                  <a:srgbClr val="F0C66A"/>
                </a:solidFill>
                <a:latin typeface="Arial" pitchFamily="34" charset="0"/>
                <a:ea typeface="Arial" pitchFamily="34" charset="-122"/>
                <a:cs typeface="Arial" pitchFamily="34" charset="-120"/>
              </a:rPr>
              <a:t>2. </a:t>
            </a:r>
            <a:pPr indent="0" marL="0">
              <a:buNone/>
            </a:pPr>
            <a:r>
              <a:rPr lang="en-US" sz="2000" dirty="0">
                <a:solidFill>
                  <a:srgbClr val="F0F4FA"/>
                </a:solidFill>
                <a:latin typeface="Arial" pitchFamily="34" charset="0"/>
                <a:ea typeface="Arial" pitchFamily="34" charset="-122"/>
                <a:cs typeface="Arial" pitchFamily="34" charset="-120"/>
              </a:rPr>
              <a:t>How does the “roaring lion” (open intimidation) compare with the “wiles” (deceptive cunning) of Ephesians 6:11? Which have you encountered more often?</a:t>
            </a:r>
            <a:endParaRPr lang="en-US"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Discussion Questions 2</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b="1" dirty="0">
                <a:solidFill>
                  <a:srgbClr val="F0C66A"/>
                </a:solidFill>
                <a:latin typeface="Arial" pitchFamily="34" charset="0"/>
                <a:ea typeface="Arial" pitchFamily="34" charset="-122"/>
                <a:cs typeface="Arial" pitchFamily="34" charset="-120"/>
              </a:rPr>
              <a:t>1. </a:t>
            </a:r>
            <a:pPr indent="0" marL="0">
              <a:buNone/>
            </a:pPr>
            <a:r>
              <a:rPr lang="en-US" sz="2000" dirty="0">
                <a:solidFill>
                  <a:srgbClr val="F0F4FA"/>
                </a:solidFill>
                <a:latin typeface="Arial" pitchFamily="34" charset="0"/>
                <a:ea typeface="Arial" pitchFamily="34" charset="-122"/>
                <a:cs typeface="Arial" pitchFamily="34" charset="-120"/>
              </a:rPr>
              <a:t>Verse 7's command to cast “all your care” on God comes right before resisting the devil. Why might unaddressed anxiety leave a believer more vulnerable?
</a:t>
            </a:r>
            <a:pPr indent="0" marL="0">
              <a:buNone/>
            </a:pPr>
            <a:r>
              <a:rPr lang="en-US" sz="2000" b="1" dirty="0">
                <a:solidFill>
                  <a:srgbClr val="F0C66A"/>
                </a:solidFill>
                <a:latin typeface="Arial" pitchFamily="34" charset="0"/>
                <a:ea typeface="Arial" pitchFamily="34" charset="-122"/>
                <a:cs typeface="Arial" pitchFamily="34" charset="-120"/>
              </a:rPr>
              <a:t>2. </a:t>
            </a:r>
            <a:pPr indent="0" marL="0">
              <a:buNone/>
            </a:pPr>
            <a:r>
              <a:rPr lang="en-US" sz="2000" dirty="0">
                <a:solidFill>
                  <a:srgbClr val="F0F4FA"/>
                </a:solidFill>
                <a:latin typeface="Arial" pitchFamily="34" charset="0"/>
                <a:ea typeface="Arial" pitchFamily="34" charset="-122"/>
                <a:cs typeface="Arial" pitchFamily="34" charset="-120"/>
              </a:rPr>
              <a:t>This is the third time in the study we've met the word “resist.” What do you make of three different biblical authors landing on the same word?</a:t>
            </a:r>
            <a:endParaRPr lang="en-US"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Discussion Questions 3</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b="1" dirty="0">
                <a:solidFill>
                  <a:srgbClr val="F0C66A"/>
                </a:solidFill>
                <a:latin typeface="Arial" pitchFamily="34" charset="0"/>
                <a:ea typeface="Arial" pitchFamily="34" charset="-122"/>
                <a:cs typeface="Arial" pitchFamily="34" charset="-120"/>
              </a:rPr>
              <a:t>1. </a:t>
            </a:r>
            <a:pPr indent="0" marL="0">
              <a:buNone/>
            </a:pPr>
            <a:r>
              <a:rPr lang="en-US" sz="2000" dirty="0">
                <a:solidFill>
                  <a:srgbClr val="F0F4FA"/>
                </a:solidFill>
                <a:latin typeface="Arial" pitchFamily="34" charset="0"/>
                <a:ea typeface="Arial" pitchFamily="34" charset="-122"/>
                <a:cs typeface="Arial" pitchFamily="34" charset="-120"/>
              </a:rPr>
              <a:t>Peter closes by saying “this is the true grace of God in which you stand” (a phrase just past this lesson's text, in v. 12) — the same word that opened Ephesians 6:11 and 13. Why do you think both books land on the same command?</a:t>
            </a:r>
            <a:endParaRPr lang="en-US"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Analysis Questions 1</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b="1" dirty="0">
                <a:solidFill>
                  <a:srgbClr val="F0C66A"/>
                </a:solidFill>
                <a:latin typeface="Arial" pitchFamily="34" charset="0"/>
                <a:ea typeface="Arial" pitchFamily="34" charset="-122"/>
                <a:cs typeface="Arial" pitchFamily="34" charset="-120"/>
              </a:rPr>
              <a:t>1. </a:t>
            </a:r>
            <a:pPr indent="0" marL="0">
              <a:buNone/>
            </a:pPr>
            <a:r>
              <a:rPr lang="en-US" sz="2000" dirty="0">
                <a:solidFill>
                  <a:srgbClr val="F0F4FA"/>
                </a:solidFill>
                <a:latin typeface="Arial" pitchFamily="34" charset="0"/>
                <a:ea typeface="Arial" pitchFamily="34" charset="-122"/>
                <a:cs typeface="Arial" pitchFamily="34" charset="-120"/>
              </a:rPr>
              <a:t>This is the third and final occurrence of ἀνθίστημι (“resist”) traced across this study (also Ephesians 6:13; James 4:7). What do you make of three different New Testament authors, writing to different audiences, returning to the same specific word?
</a:t>
            </a:r>
            <a:pPr indent="0" marL="0">
              <a:buNone/>
            </a:pPr>
            <a:r>
              <a:rPr lang="en-US" sz="2000" b="1" dirty="0">
                <a:solidFill>
                  <a:srgbClr val="F0C66A"/>
                </a:solidFill>
                <a:latin typeface="Arial" pitchFamily="34" charset="0"/>
                <a:ea typeface="Arial" pitchFamily="34" charset="-122"/>
                <a:cs typeface="Arial" pitchFamily="34" charset="-120"/>
              </a:rPr>
              <a:t>2. </a:t>
            </a:r>
            <a:pPr indent="0" marL="0">
              <a:buNone/>
            </a:pPr>
            <a:r>
              <a:rPr lang="en-US" sz="2000" dirty="0">
                <a:solidFill>
                  <a:srgbClr val="F0F4FA"/>
                </a:solidFill>
                <a:latin typeface="Arial" pitchFamily="34" charset="0"/>
                <a:ea typeface="Arial" pitchFamily="34" charset="-122"/>
                <a:cs typeface="Arial" pitchFamily="34" charset="-120"/>
              </a:rPr>
              <a:t>ἐγκομβόομαι (“clothed with humility”) occurs only this one time in the entire New Testament. What might be gained, or lost, by an author reaching for a rare or unusual word rather than a common one?</a:t>
            </a:r>
            <a:endParaRPr lang="en-US" sz="2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Analysis Questions 2</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b="1" dirty="0">
                <a:solidFill>
                  <a:srgbClr val="F0C66A"/>
                </a:solidFill>
                <a:latin typeface="Arial" pitchFamily="34" charset="0"/>
                <a:ea typeface="Arial" pitchFamily="34" charset="-122"/>
                <a:cs typeface="Arial" pitchFamily="34" charset="-120"/>
              </a:rPr>
              <a:t>1. </a:t>
            </a:r>
            <a:pPr indent="0" marL="0">
              <a:buNone/>
            </a:pPr>
            <a:r>
              <a:rPr lang="en-US" sz="2000" dirty="0">
                <a:solidFill>
                  <a:srgbClr val="F0F4FA"/>
                </a:solidFill>
                <a:latin typeface="Arial" pitchFamily="34" charset="0"/>
                <a:ea typeface="Arial" pitchFamily="34" charset="-122"/>
                <a:cs typeface="Arial" pitchFamily="34" charset="-120"/>
              </a:rPr>
              <a:t>Compare the “roaring lion” of 1 Peter 5:8 with the “wiles” of Ephesians 6:11. If a complete picture of the enemy requires both open intimidation and hidden cunning, what does that suggest about limiting your own guard to only one kind of threat?
</a:t>
            </a:r>
            <a:pPr indent="0" marL="0">
              <a:buNone/>
            </a:pPr>
            <a:r>
              <a:rPr lang="en-US" sz="2000" b="1" dirty="0">
                <a:solidFill>
                  <a:srgbClr val="F0C66A"/>
                </a:solidFill>
                <a:latin typeface="Arial" pitchFamily="34" charset="0"/>
                <a:ea typeface="Arial" pitchFamily="34" charset="-122"/>
                <a:cs typeface="Arial" pitchFamily="34" charset="-120"/>
              </a:rPr>
              <a:t>2. </a:t>
            </a:r>
            <a:pPr indent="0" marL="0">
              <a:buNone/>
            </a:pPr>
            <a:r>
              <a:rPr lang="en-US" sz="2000" dirty="0">
                <a:solidFill>
                  <a:srgbClr val="F0F4FA"/>
                </a:solidFill>
                <a:latin typeface="Arial" pitchFamily="34" charset="0"/>
                <a:ea typeface="Arial" pitchFamily="34" charset="-122"/>
                <a:cs typeface="Arial" pitchFamily="34" charset="-120"/>
              </a:rPr>
              <a:t>Verse 10 lists four verbs of restoration (perfect, establish, strengthen, settle) that arrive only “after you have suffered a while.” Why might Peter place the promise after the suffering rather than as an escape from it?</a:t>
            </a:r>
            <a:endParaRPr lang="en-US" sz="2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Analysis Questions 3</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b="1" dirty="0">
                <a:solidFill>
                  <a:srgbClr val="F0C66A"/>
                </a:solidFill>
                <a:latin typeface="Arial" pitchFamily="34" charset="0"/>
                <a:ea typeface="Arial" pitchFamily="34" charset="-122"/>
                <a:cs typeface="Arial" pitchFamily="34" charset="-120"/>
              </a:rPr>
              <a:t>1. </a:t>
            </a:r>
            <a:pPr indent="0" marL="0">
              <a:buNone/>
            </a:pPr>
            <a:r>
              <a:rPr lang="en-US" sz="2000" dirty="0">
                <a:solidFill>
                  <a:srgbClr val="F0F4FA"/>
                </a:solidFill>
                <a:latin typeface="Arial" pitchFamily="34" charset="0"/>
                <a:ea typeface="Arial" pitchFamily="34" charset="-122"/>
                <a:cs typeface="Arial" pitchFamily="34" charset="-120"/>
              </a:rPr>
              <a:t>Both James 4:6 and 1 Peter 5:5 quote the identical text from Proverbs 3:34.
</a:t>
            </a:r>
            <a:pPr indent="0" marL="0">
              <a:buNone/>
            </a:pPr>
            <a:r>
              <a:rPr lang="en-US" sz="2000" b="1" dirty="0">
                <a:solidFill>
                  <a:srgbClr val="F0C66A"/>
                </a:solidFill>
                <a:latin typeface="Arial" pitchFamily="34" charset="0"/>
                <a:ea typeface="Arial" pitchFamily="34" charset="-122"/>
                <a:cs typeface="Arial" pitchFamily="34" charset="-120"/>
              </a:rPr>
              <a:t>2. </a:t>
            </a:r>
            <a:pPr indent="0" marL="0">
              <a:buNone/>
            </a:pPr>
            <a:r>
              <a:rPr lang="en-US" sz="2000" dirty="0">
                <a:solidFill>
                  <a:srgbClr val="F0F4FA"/>
                </a:solidFill>
                <a:latin typeface="Arial" pitchFamily="34" charset="0"/>
                <a:ea typeface="Arial" pitchFamily="34" charset="-122"/>
                <a:cs typeface="Arial" pitchFamily="34" charset="-120"/>
              </a:rPr>
              <a:t>Does this shared citation suggest a common source or tradition behind both letters, or independent use of a well-known text?</a:t>
            </a:r>
            <a:endParaRPr lang="en-US"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Analysis Questions 4</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b="1" dirty="0">
                <a:solidFill>
                  <a:srgbClr val="F0C66A"/>
                </a:solidFill>
                <a:latin typeface="Arial" pitchFamily="34" charset="0"/>
                <a:ea typeface="Arial" pitchFamily="34" charset="-122"/>
                <a:cs typeface="Arial" pitchFamily="34" charset="-120"/>
              </a:rPr>
              <a:t>1. </a:t>
            </a:r>
            <a:pPr indent="0" marL="0">
              <a:buNone/>
            </a:pPr>
            <a:r>
              <a:rPr lang="en-US" sz="2000" dirty="0">
                <a:solidFill>
                  <a:srgbClr val="F0F4FA"/>
                </a:solidFill>
                <a:latin typeface="Arial" pitchFamily="34" charset="0"/>
                <a:ea typeface="Arial" pitchFamily="34" charset="-122"/>
                <a:cs typeface="Arial" pitchFamily="34" charset="-120"/>
              </a:rPr>
              <a:t>What would either possibility mean for how the early church used the Old Testament?</a:t>
            </a:r>
            <a:endParaRPr lang="en-US"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Personal Evaluation Question</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Shape 3"/>
          <p:cNvSpPr/>
          <p:nvPr/>
        </p:nvSpPr>
        <p:spPr>
          <a:xfrm>
            <a:off x="685800" y="1051560"/>
            <a:ext cx="10835640" cy="1508760"/>
          </a:xfrm>
          <a:prstGeom prst="roundRect">
            <a:avLst>
              <a:gd name="adj" fmla="val 9091"/>
            </a:avLst>
          </a:prstGeom>
          <a:solidFill>
            <a:srgbClr val="14243D"/>
          </a:solidFill>
          <a:ln w="15875">
            <a:solidFill>
              <a:srgbClr val="D6A545"/>
            </a:solidFill>
            <a:prstDash val="solid"/>
          </a:ln>
        </p:spPr>
      </p:sp>
      <p:sp>
        <p:nvSpPr>
          <p:cNvPr id="6" name="Text 4"/>
          <p:cNvSpPr/>
          <p:nvPr/>
        </p:nvSpPr>
        <p:spPr>
          <a:xfrm>
            <a:off x="960120" y="1234440"/>
            <a:ext cx="10287000" cy="1143000"/>
          </a:xfrm>
          <a:prstGeom prst="rect">
            <a:avLst/>
          </a:prstGeom>
          <a:noFill/>
          <a:ln/>
        </p:spPr>
        <p:txBody>
          <a:bodyPr wrap="square" lIns="635" tIns="635" rIns="635" bIns="635" rtlCol="0" anchor="ctr">
            <a:normAutofit/>
          </a:bodyPr>
          <a:lstStyle/>
          <a:p>
            <a:pPr algn="ctr" indent="0" marL="0">
              <a:buNone/>
            </a:pPr>
            <a:r>
              <a:rPr lang="en-US" sz="2000" i="1" dirty="0">
                <a:solidFill>
                  <a:srgbClr val="F0F4FA"/>
                </a:solidFill>
                <a:latin typeface="Arial" pitchFamily="34" charset="0"/>
                <a:ea typeface="Arial" pitchFamily="34" charset="-122"/>
                <a:cs typeface="Arial" pitchFamily="34" charset="-120"/>
              </a:rPr>
              <a:t>Peter pairs humility (vv. 5–6) with steadfast resistance (v. 9) as though they depend on each other. Which of the two comes more naturally to you, and which have you been neglecting?</a:t>
            </a:r>
            <a:endParaRPr lang="en-US" sz="2000" dirty="0"/>
          </a:p>
        </p:txBody>
      </p:sp>
      <p:sp>
        <p:nvSpPr>
          <p:cNvPr id="7" name="Text 5"/>
          <p:cNvSpPr/>
          <p:nvPr/>
        </p:nvSpPr>
        <p:spPr>
          <a:xfrm>
            <a:off x="777240" y="2834640"/>
            <a:ext cx="10698480" cy="3154680"/>
          </a:xfrm>
          <a:prstGeom prst="rect">
            <a:avLst/>
          </a:prstGeom>
          <a:noFill/>
          <a:ln/>
        </p:spPr>
        <p:txBody>
          <a:bodyPr wrap="square" lIns="635" tIns="635" rIns="635" bIns="635" rtlCol="0" anchor="t"/>
          <a:lstStyle/>
          <a:p>
            <a:pPr indent="0" marL="0">
              <a:buNone/>
            </a:pPr>
            <a:r>
              <a:rPr lang="en-US" sz="2000" dirty="0">
                <a:solidFill>
                  <a:srgbClr val="F0F4FA"/>
                </a:solidFill>
                <a:latin typeface="Arial" pitchFamily="34" charset="0"/>
                <a:ea typeface="Arial" pitchFamily="34" charset="-122"/>
                <a:cs typeface="Arial" pitchFamily="34" charset="-120"/>
              </a:rPr>
              <a:t>• What would strengthening the neglected one look like this week?</a:t>
            </a:r>
            <a:endParaRPr lang="en-US"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Worldview-Impact Question</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Shape 3"/>
          <p:cNvSpPr/>
          <p:nvPr/>
        </p:nvSpPr>
        <p:spPr>
          <a:xfrm>
            <a:off x="685800" y="1051560"/>
            <a:ext cx="10835640" cy="1508760"/>
          </a:xfrm>
          <a:prstGeom prst="roundRect">
            <a:avLst>
              <a:gd name="adj" fmla="val 9091"/>
            </a:avLst>
          </a:prstGeom>
          <a:solidFill>
            <a:srgbClr val="14243D"/>
          </a:solidFill>
          <a:ln w="15875">
            <a:solidFill>
              <a:srgbClr val="D6A545"/>
            </a:solidFill>
            <a:prstDash val="solid"/>
          </a:ln>
        </p:spPr>
      </p:sp>
      <p:sp>
        <p:nvSpPr>
          <p:cNvPr id="6" name="Text 4"/>
          <p:cNvSpPr/>
          <p:nvPr/>
        </p:nvSpPr>
        <p:spPr>
          <a:xfrm>
            <a:off x="960120" y="1234440"/>
            <a:ext cx="10287000" cy="1143000"/>
          </a:xfrm>
          <a:prstGeom prst="rect">
            <a:avLst/>
          </a:prstGeom>
          <a:noFill/>
          <a:ln/>
        </p:spPr>
        <p:txBody>
          <a:bodyPr wrap="square" lIns="635" tIns="635" rIns="635" bIns="635" rtlCol="0" anchor="ctr">
            <a:normAutofit/>
          </a:bodyPr>
          <a:lstStyle/>
          <a:p>
            <a:pPr algn="ctr" indent="0" marL="0">
              <a:buNone/>
            </a:pPr>
            <a:r>
              <a:rPr lang="en-US" sz="2000" i="1" dirty="0">
                <a:solidFill>
                  <a:srgbClr val="F0F4FA"/>
                </a:solidFill>
                <a:latin typeface="Arial" pitchFamily="34" charset="0"/>
                <a:ea typeface="Arial" pitchFamily="34" charset="-122"/>
                <a:cs typeface="Arial" pitchFamily="34" charset="-120"/>
              </a:rPr>
              <a:t>Which comes more naturally to you — humility toward others, or steadfast resistance of temptation? Which do you tend to neglect, and why?</a:t>
            </a:r>
            <a:endParaRPr lang="en-US" sz="2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End-of-Class Summary</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Shape 3"/>
          <p:cNvSpPr/>
          <p:nvPr/>
        </p:nvSpPr>
        <p:spPr>
          <a:xfrm>
            <a:off x="685800" y="1051560"/>
            <a:ext cx="10835640" cy="1508760"/>
          </a:xfrm>
          <a:prstGeom prst="roundRect">
            <a:avLst>
              <a:gd name="adj" fmla="val 9091"/>
            </a:avLst>
          </a:prstGeom>
          <a:solidFill>
            <a:srgbClr val="14243D"/>
          </a:solidFill>
          <a:ln w="15875">
            <a:solidFill>
              <a:srgbClr val="D6A545"/>
            </a:solidFill>
            <a:prstDash val="solid"/>
          </a:ln>
        </p:spPr>
      </p:sp>
      <p:sp>
        <p:nvSpPr>
          <p:cNvPr id="6" name="Text 4"/>
          <p:cNvSpPr/>
          <p:nvPr/>
        </p:nvSpPr>
        <p:spPr>
          <a:xfrm>
            <a:off x="960120" y="1234440"/>
            <a:ext cx="10287000" cy="1143000"/>
          </a:xfrm>
          <a:prstGeom prst="rect">
            <a:avLst/>
          </a:prstGeom>
          <a:noFill/>
          <a:ln/>
        </p:spPr>
        <p:txBody>
          <a:bodyPr wrap="square" lIns="635" tIns="635" rIns="635" bIns="635" rtlCol="0" anchor="ctr">
            <a:normAutofit/>
          </a:bodyPr>
          <a:lstStyle/>
          <a:p>
            <a:pPr algn="ctr" indent="0" marL="0">
              <a:buNone/>
            </a:pPr>
            <a:r>
              <a:rPr lang="en-US" sz="2000" i="1" dirty="0">
                <a:solidFill>
                  <a:srgbClr val="F0F4FA"/>
                </a:solidFill>
                <a:latin typeface="Arial" pitchFamily="34" charset="0"/>
                <a:ea typeface="Arial" pitchFamily="34" charset="-122"/>
                <a:cs typeface="Arial" pitchFamily="34" charset="-120"/>
              </a:rPr>
              <a:t>This week Peter showed us that humility isn't a separate virtue from resistance — it's what makes resistance solid rather than frantic. And the promise that follows, that God Himself will establish and strengthen those who stand firm, closes the study's central word one last time.</a:t>
            </a:r>
            <a:endParaRPr lang="en-US" sz="2000" dirty="0"/>
          </a:p>
        </p:txBody>
      </p:sp>
      <p:sp>
        <p:nvSpPr>
          <p:cNvPr id="7" name="Text 5"/>
          <p:cNvSpPr/>
          <p:nvPr/>
        </p:nvSpPr>
        <p:spPr>
          <a:xfrm>
            <a:off x="777240" y="2834640"/>
            <a:ext cx="10698480" cy="3154680"/>
          </a:xfrm>
          <a:prstGeom prst="rect">
            <a:avLst/>
          </a:prstGeom>
          <a:noFill/>
          <a:ln/>
        </p:spPr>
        <p:txBody>
          <a:bodyPr wrap="square" lIns="635" tIns="635" rIns="635" bIns="635" rtlCol="0" anchor="t"/>
          <a:lstStyle/>
          <a:p>
            <a:pPr indent="0" marL="0">
              <a:buNone/>
            </a:pPr>
            <a:r>
              <a:rPr lang="en-US" sz="2000" dirty="0">
                <a:solidFill>
                  <a:srgbClr val="F0F4FA"/>
                </a:solidFill>
                <a:latin typeface="Arial" pitchFamily="34" charset="0"/>
                <a:ea typeface="Arial" pitchFamily="34" charset="-122"/>
                <a:cs typeface="Arial" pitchFamily="34" charset="-120"/>
              </a:rPr>
              <a:t>• Next week we turn from standing firm to something new: taking offensive ground against false ways of thinking.</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OpenAI</dc:creator>
  <cp:lastModifiedBy>OpenAI</cp:lastModifiedBy>
  <cp:revision>1</cp:revision>
  <dcterms:created xsi:type="dcterms:W3CDTF">2026-09-07T00:38:09Z</dcterms:created>
  <dcterms:modified xsi:type="dcterms:W3CDTF">2026-09-07T00:38:09Z</dcterms:modified>
</cp:coreProperties>
</file>