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2B3A"/>
        </a:solidFill>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1A3A6B"/>
          </a:solidFill>
          <a:ln/>
        </p:spPr>
      </p:sp>
      <p:sp>
        <p:nvSpPr>
          <p:cNvPr id="3" name="Text 1"/>
          <p:cNvSpPr/>
          <p:nvPr/>
        </p:nvSpPr>
        <p:spPr>
          <a:xfrm>
            <a:off x="365760" y="365760"/>
            <a:ext cx="8412480" cy="365760"/>
          </a:xfrm>
          <a:prstGeom prst="rect">
            <a:avLst/>
          </a:prstGeom>
          <a:noFill/>
          <a:ln/>
        </p:spPr>
        <p:txBody>
          <a:bodyPr wrap="square" rtlCol="0" anchor="ctr"/>
          <a:lstStyle/>
          <a:p>
            <a:pPr indent="0" marL="0">
              <a:buNone/>
            </a:pPr>
            <a:r>
              <a:rPr lang="en-US" sz="1100" spc="500" kern="0" dirty="0">
                <a:solidFill>
                  <a:srgbClr val="6A84A8"/>
                </a:solidFill>
                <a:latin typeface="Arial" pitchFamily="34" charset="0"/>
                <a:ea typeface="Arial" pitchFamily="34" charset="-122"/>
                <a:cs typeface="Arial" pitchFamily="34" charset="-120"/>
              </a:rPr>
              <a:t>HENRI NOUWEN SEMINAR SERIES</a:t>
            </a:r>
            <a:endParaRPr lang="en-US" sz="1100" dirty="0"/>
          </a:p>
        </p:txBody>
      </p:sp>
      <p:sp>
        <p:nvSpPr>
          <p:cNvPr id="4" name="Text 2"/>
          <p:cNvSpPr/>
          <p:nvPr/>
        </p:nvSpPr>
        <p:spPr>
          <a:xfrm>
            <a:off x="365760" y="960120"/>
            <a:ext cx="3657600" cy="457200"/>
          </a:xfrm>
          <a:prstGeom prst="rect">
            <a:avLst/>
          </a:prstGeom>
          <a:noFill/>
          <a:ln/>
        </p:spPr>
        <p:txBody>
          <a:bodyPr wrap="square" rtlCol="0" anchor="ctr"/>
          <a:lstStyle/>
          <a:p>
            <a:pPr indent="0" marL="0">
              <a:buNone/>
            </a:pPr>
            <a:r>
              <a:rPr lang="en-US" sz="1300" b="1" spc="400" kern="0" dirty="0">
                <a:solidFill>
                  <a:srgbClr val="2C5FA8"/>
                </a:solidFill>
                <a:latin typeface="Arial" pitchFamily="34" charset="0"/>
                <a:ea typeface="Arial" pitchFamily="34" charset="-122"/>
                <a:cs typeface="Arial" pitchFamily="34" charset="-120"/>
              </a:rPr>
              <a:t>SEMINAR THREE</a:t>
            </a:r>
            <a:endParaRPr lang="en-US" sz="1300" dirty="0"/>
          </a:p>
        </p:txBody>
      </p:sp>
      <p:sp>
        <p:nvSpPr>
          <p:cNvPr id="5" name="Text 3"/>
          <p:cNvSpPr/>
          <p:nvPr/>
        </p:nvSpPr>
        <p:spPr>
          <a:xfrm>
            <a:off x="365760" y="1417320"/>
            <a:ext cx="8412480" cy="1280160"/>
          </a:xfrm>
          <a:prstGeom prst="rect">
            <a:avLst/>
          </a:prstGeom>
          <a:noFill/>
          <a:ln/>
        </p:spPr>
        <p:txBody>
          <a:bodyPr wrap="square" rtlCol="0" anchor="ctr"/>
          <a:lstStyle/>
          <a:p>
            <a:pPr indent="0" marL="0">
              <a:buNone/>
            </a:pPr>
            <a:r>
              <a:rPr lang="en-US" sz="6000" b="1" dirty="0">
                <a:solidFill>
                  <a:srgbClr val="FFFFFF"/>
                </a:solidFill>
                <a:latin typeface="Georgia" pitchFamily="34" charset="0"/>
                <a:ea typeface="Georgia" pitchFamily="34" charset="-122"/>
                <a:cs typeface="Georgia" pitchFamily="34" charset="-120"/>
              </a:rPr>
              <a:t>The Healer</a:t>
            </a:r>
            <a:endParaRPr lang="en-US" sz="6000" dirty="0"/>
          </a:p>
        </p:txBody>
      </p:sp>
      <p:sp>
        <p:nvSpPr>
          <p:cNvPr id="6" name="Text 4"/>
          <p:cNvSpPr/>
          <p:nvPr/>
        </p:nvSpPr>
        <p:spPr>
          <a:xfrm>
            <a:off x="365760" y="2788920"/>
            <a:ext cx="6858000" cy="1005840"/>
          </a:xfrm>
          <a:prstGeom prst="rect">
            <a:avLst/>
          </a:prstGeom>
          <a:noFill/>
          <a:ln/>
        </p:spPr>
        <p:txBody>
          <a:bodyPr wrap="square" rtlCol="0" anchor="ctr"/>
          <a:lstStyle/>
          <a:p>
            <a:pPr indent="0" marL="0">
              <a:buNone/>
            </a:pPr>
            <a:r>
              <a:rPr lang="en-US" sz="2200" i="1" dirty="0">
                <a:solidFill>
                  <a:srgbClr val="6A84A8"/>
                </a:solidFill>
                <a:latin typeface="Georgia" pitchFamily="34" charset="0"/>
                <a:ea typeface="Georgia" pitchFamily="34" charset="-122"/>
                <a:cs typeface="Georgia" pitchFamily="34" charset="-120"/>
              </a:rPr>
              <a:t>Interior Formation and the</a:t>
            </a:r>
            <a:endParaRPr lang="en-US" sz="2200" dirty="0"/>
          </a:p>
          <a:p>
            <a:pPr indent="0" marL="0">
              <a:buNone/>
            </a:pPr>
            <a:r>
              <a:rPr lang="en-US" sz="2200" i="1" dirty="0">
                <a:solidFill>
                  <a:srgbClr val="6A84A8"/>
                </a:solidFill>
                <a:latin typeface="Georgia" pitchFamily="34" charset="0"/>
                <a:ea typeface="Georgia" pitchFamily="34" charset="-122"/>
                <a:cs typeface="Georgia" pitchFamily="34" charset="-120"/>
              </a:rPr>
              <a:t>Spirituality of Ministry</a:t>
            </a:r>
            <a:endParaRPr lang="en-US" sz="2200" dirty="0"/>
          </a:p>
        </p:txBody>
      </p:sp>
      <p:sp>
        <p:nvSpPr>
          <p:cNvPr id="7" name="Text 5"/>
          <p:cNvSpPr/>
          <p:nvPr/>
        </p:nvSpPr>
        <p:spPr>
          <a:xfrm>
            <a:off x="365760" y="4480560"/>
            <a:ext cx="8412480" cy="320040"/>
          </a:xfrm>
          <a:prstGeom prst="rect">
            <a:avLst/>
          </a:prstGeom>
          <a:noFill/>
          <a:ln/>
        </p:spPr>
        <p:txBody>
          <a:bodyPr wrap="square" rtlCol="0" anchor="ctr"/>
          <a:lstStyle/>
          <a:p>
            <a:pPr indent="0" marL="0">
              <a:buNone/>
            </a:pPr>
            <a:r>
              <a:rPr lang="en-US" sz="1200" i="1" dirty="0">
                <a:solidFill>
                  <a:srgbClr val="666666"/>
                </a:solidFill>
                <a:latin typeface="Arial" pitchFamily="34" charset="0"/>
                <a:ea typeface="Arial" pitchFamily="34" charset="-122"/>
                <a:cs typeface="Arial" pitchFamily="34" charset="-120"/>
              </a:rPr>
              <a:t>Primary Sources: The Way of the Heart (1981) · In the Name of Jesus (1989) · The Return of the Prodigal Son (1992)</a:t>
            </a:r>
            <a:endParaRPr lang="en-US" sz="1200" dirty="0"/>
          </a:p>
        </p:txBody>
      </p:sp>
      <p:sp>
        <p:nvSpPr>
          <p:cNvPr id="8" name="Shape 6"/>
          <p:cNvSpPr/>
          <p:nvPr/>
        </p:nvSpPr>
        <p:spPr>
          <a:xfrm>
            <a:off x="7772400" y="914400"/>
            <a:ext cx="1188720" cy="1188720"/>
          </a:xfrm>
          <a:prstGeom prst="rect">
            <a:avLst/>
          </a:prstGeom>
          <a:solidFill>
            <a:srgbClr val="1E2E50"/>
          </a:solidFill>
          <a:ln w="12700">
            <a:solidFill>
              <a:srgbClr val="1E2E50"/>
            </a:solidFill>
            <a:prstDash val="solid"/>
          </a:ln>
        </p:spPr>
      </p:sp>
      <p:sp>
        <p:nvSpPr>
          <p:cNvPr id="9" name="Shape 7"/>
          <p:cNvSpPr/>
          <p:nvPr/>
        </p:nvSpPr>
        <p:spPr>
          <a:xfrm>
            <a:off x="8046720" y="2286000"/>
            <a:ext cx="822960" cy="822960"/>
          </a:xfrm>
          <a:prstGeom prst="rect">
            <a:avLst/>
          </a:prstGeom>
          <a:solidFill>
            <a:srgbClr val="253A6A"/>
          </a:solidFill>
          <a:ln w="12700">
            <a:solidFill>
              <a:srgbClr val="253A6A"/>
            </a:solidFill>
            <a:prstDash val="solid"/>
          </a:ln>
        </p:spPr>
      </p:sp>
      <p:sp>
        <p:nvSpPr>
          <p:cNvPr id="10" name="Shape 8"/>
          <p:cNvSpPr/>
          <p:nvPr/>
        </p:nvSpPr>
        <p:spPr>
          <a:xfrm>
            <a:off x="7863840" y="3291840"/>
            <a:ext cx="1005840" cy="1005840"/>
          </a:xfrm>
          <a:prstGeom prst="rect">
            <a:avLst/>
          </a:prstGeom>
          <a:solidFill>
            <a:srgbClr val="1A3060"/>
          </a:solidFill>
          <a:ln w="12700">
            <a:solidFill>
              <a:srgbClr val="1A3060"/>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FF3F8"/>
        </a:solidFill>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1A3A6B"/>
          </a:solidFill>
          <a:ln/>
        </p:spPr>
      </p:sp>
      <p:sp>
        <p:nvSpPr>
          <p:cNvPr id="3" name="Text 1"/>
          <p:cNvSpPr/>
          <p:nvPr/>
        </p:nvSpPr>
        <p:spPr>
          <a:xfrm>
            <a:off x="365760" y="365760"/>
            <a:ext cx="8412480" cy="502920"/>
          </a:xfrm>
          <a:prstGeom prst="rect">
            <a:avLst/>
          </a:prstGeom>
          <a:noFill/>
          <a:ln/>
        </p:spPr>
        <p:txBody>
          <a:bodyPr wrap="square" rtlCol="0" anchor="ctr"/>
          <a:lstStyle/>
          <a:p>
            <a:pPr indent="0" marL="0">
              <a:buNone/>
            </a:pPr>
            <a:r>
              <a:rPr lang="en-US" sz="2600" b="1" dirty="0">
                <a:solidFill>
                  <a:srgbClr val="1C2B3A"/>
                </a:solidFill>
                <a:latin typeface="Georgia" pitchFamily="34" charset="0"/>
                <a:ea typeface="Georgia" pitchFamily="34" charset="-122"/>
                <a:cs typeface="Georgia" pitchFamily="34" charset="-120"/>
              </a:rPr>
              <a:t>The Three Seminars: A Summary</a:t>
            </a:r>
            <a:endParaRPr lang="en-US" sz="2600" dirty="0"/>
          </a:p>
        </p:txBody>
      </p:sp>
      <p:sp>
        <p:nvSpPr>
          <p:cNvPr id="4" name="Shape 2"/>
          <p:cNvSpPr/>
          <p:nvPr/>
        </p:nvSpPr>
        <p:spPr>
          <a:xfrm>
            <a:off x="365760" y="1005840"/>
            <a:ext cx="8412480" cy="10058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365760" y="1005840"/>
            <a:ext cx="73152" cy="1005840"/>
          </a:xfrm>
          <a:prstGeom prst="rect">
            <a:avLst/>
          </a:prstGeom>
          <a:solidFill>
            <a:srgbClr val="8B1A1A"/>
          </a:solidFill>
          <a:ln/>
        </p:spPr>
      </p:sp>
      <p:sp>
        <p:nvSpPr>
          <p:cNvPr id="6" name="Text 4"/>
          <p:cNvSpPr/>
          <p:nvPr/>
        </p:nvSpPr>
        <p:spPr>
          <a:xfrm>
            <a:off x="566928" y="1078992"/>
            <a:ext cx="2560320" cy="320040"/>
          </a:xfrm>
          <a:prstGeom prst="rect">
            <a:avLst/>
          </a:prstGeom>
          <a:noFill/>
          <a:ln/>
        </p:spPr>
        <p:txBody>
          <a:bodyPr wrap="square" lIns="0" tIns="0" rIns="0" bIns="0" rtlCol="0" anchor="ctr"/>
          <a:lstStyle/>
          <a:p>
            <a:pPr indent="0" marL="0">
              <a:buNone/>
            </a:pPr>
            <a:r>
              <a:rPr lang="en-US" sz="1400" b="1" dirty="0">
                <a:solidFill>
                  <a:srgbClr val="8B1A1A"/>
                </a:solidFill>
                <a:latin typeface="Arial" pitchFamily="34" charset="0"/>
                <a:ea typeface="Arial" pitchFamily="34" charset="-122"/>
                <a:cs typeface="Arial" pitchFamily="34" charset="-120"/>
              </a:rPr>
              <a:t>Seminar I · The Wounds</a:t>
            </a:r>
            <a:endParaRPr lang="en-US" sz="1400" dirty="0"/>
          </a:p>
        </p:txBody>
      </p:sp>
      <p:sp>
        <p:nvSpPr>
          <p:cNvPr id="7" name="Text 5"/>
          <p:cNvSpPr/>
          <p:nvPr/>
        </p:nvSpPr>
        <p:spPr>
          <a:xfrm>
            <a:off x="566928" y="1463040"/>
            <a:ext cx="8046720" cy="457200"/>
          </a:xfrm>
          <a:prstGeom prst="rect">
            <a:avLst/>
          </a:prstGeom>
          <a:noFill/>
          <a:ln/>
        </p:spPr>
        <p:txBody>
          <a:bodyPr wrap="square" lIns="0" tIns="0" rIns="0" bIns="0" rtlCol="0" anchor="ctr"/>
          <a:lstStyle/>
          <a:p>
            <a:pPr indent="0" marL="0">
              <a:buNone/>
            </a:pPr>
            <a:r>
              <a:rPr lang="en-US" sz="1300" i="1" dirty="0">
                <a:solidFill>
                  <a:srgbClr val="444444"/>
                </a:solidFill>
                <a:latin typeface="Georgia" pitchFamily="34" charset="0"/>
                <a:ea typeface="Georgia" pitchFamily="34" charset="-122"/>
                <a:cs typeface="Georgia" pitchFamily="34" charset="-120"/>
              </a:rPr>
              <a:t>Not ‘How do I hide my wounds?’ but ‘How do I put my woundedness in the service of others?’</a:t>
            </a:r>
            <a:endParaRPr lang="en-US" sz="1300" dirty="0"/>
          </a:p>
        </p:txBody>
      </p:sp>
      <p:sp>
        <p:nvSpPr>
          <p:cNvPr id="8" name="Shape 6"/>
          <p:cNvSpPr/>
          <p:nvPr/>
        </p:nvSpPr>
        <p:spPr>
          <a:xfrm>
            <a:off x="365760" y="2194560"/>
            <a:ext cx="8412480" cy="10058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9" name="Shape 7"/>
          <p:cNvSpPr/>
          <p:nvPr/>
        </p:nvSpPr>
        <p:spPr>
          <a:xfrm>
            <a:off x="365760" y="2194560"/>
            <a:ext cx="73152" cy="1005840"/>
          </a:xfrm>
          <a:prstGeom prst="rect">
            <a:avLst/>
          </a:prstGeom>
          <a:solidFill>
            <a:srgbClr val="2D5A27"/>
          </a:solidFill>
          <a:ln/>
        </p:spPr>
      </p:sp>
      <p:sp>
        <p:nvSpPr>
          <p:cNvPr id="10" name="Text 8"/>
          <p:cNvSpPr/>
          <p:nvPr/>
        </p:nvSpPr>
        <p:spPr>
          <a:xfrm>
            <a:off x="566928" y="2267712"/>
            <a:ext cx="2560320" cy="320040"/>
          </a:xfrm>
          <a:prstGeom prst="rect">
            <a:avLst/>
          </a:prstGeom>
          <a:noFill/>
          <a:ln/>
        </p:spPr>
        <p:txBody>
          <a:bodyPr wrap="square" lIns="0" tIns="0" rIns="0" bIns="0" rtlCol="0" anchor="ctr"/>
          <a:lstStyle/>
          <a:p>
            <a:pPr indent="0" marL="0">
              <a:buNone/>
            </a:pPr>
            <a:r>
              <a:rPr lang="en-US" sz="1400" b="1" dirty="0">
                <a:solidFill>
                  <a:srgbClr val="2D5A27"/>
                </a:solidFill>
                <a:latin typeface="Arial" pitchFamily="34" charset="0"/>
                <a:ea typeface="Arial" pitchFamily="34" charset="-122"/>
                <a:cs typeface="Arial" pitchFamily="34" charset="-120"/>
              </a:rPr>
              <a:t>Seminar II · The Healing</a:t>
            </a:r>
            <a:endParaRPr lang="en-US" sz="1400" dirty="0"/>
          </a:p>
        </p:txBody>
      </p:sp>
      <p:sp>
        <p:nvSpPr>
          <p:cNvPr id="11" name="Text 9"/>
          <p:cNvSpPr/>
          <p:nvPr/>
        </p:nvSpPr>
        <p:spPr>
          <a:xfrm>
            <a:off x="566928" y="2651760"/>
            <a:ext cx="8046720" cy="457200"/>
          </a:xfrm>
          <a:prstGeom prst="rect">
            <a:avLst/>
          </a:prstGeom>
          <a:noFill/>
          <a:ln/>
        </p:spPr>
        <p:txBody>
          <a:bodyPr wrap="square" lIns="0" tIns="0" rIns="0" bIns="0" rtlCol="0" anchor="ctr"/>
          <a:lstStyle/>
          <a:p>
            <a:pPr indent="0" marL="0">
              <a:buNone/>
            </a:pPr>
            <a:r>
              <a:rPr lang="en-US" sz="1300" i="1" dirty="0">
                <a:solidFill>
                  <a:srgbClr val="444444"/>
                </a:solidFill>
                <a:latin typeface="Georgia" pitchFamily="34" charset="0"/>
                <a:ea typeface="Georgia" pitchFamily="34" charset="-122"/>
                <a:cs typeface="Georgia" pitchFamily="34" charset="-120"/>
              </a:rPr>
              <a:t>Not ‘What will I give?’ but ‘What kind of space am I creating?’</a:t>
            </a:r>
            <a:endParaRPr lang="en-US" sz="1300" dirty="0"/>
          </a:p>
        </p:txBody>
      </p:sp>
      <p:sp>
        <p:nvSpPr>
          <p:cNvPr id="12" name="Shape 10"/>
          <p:cNvSpPr/>
          <p:nvPr/>
        </p:nvSpPr>
        <p:spPr>
          <a:xfrm>
            <a:off x="365760" y="3383280"/>
            <a:ext cx="8412480" cy="10058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3" name="Shape 11"/>
          <p:cNvSpPr/>
          <p:nvPr/>
        </p:nvSpPr>
        <p:spPr>
          <a:xfrm>
            <a:off x="365760" y="3383280"/>
            <a:ext cx="73152" cy="1005840"/>
          </a:xfrm>
          <a:prstGeom prst="rect">
            <a:avLst/>
          </a:prstGeom>
          <a:solidFill>
            <a:srgbClr val="1A3A6B"/>
          </a:solidFill>
          <a:ln/>
        </p:spPr>
      </p:sp>
      <p:sp>
        <p:nvSpPr>
          <p:cNvPr id="14" name="Text 12"/>
          <p:cNvSpPr/>
          <p:nvPr/>
        </p:nvSpPr>
        <p:spPr>
          <a:xfrm>
            <a:off x="566928" y="3456432"/>
            <a:ext cx="2560320" cy="320040"/>
          </a:xfrm>
          <a:prstGeom prst="rect">
            <a:avLst/>
          </a:prstGeom>
          <a:noFill/>
          <a:ln/>
        </p:spPr>
        <p:txBody>
          <a:bodyPr wrap="square" lIns="0" tIns="0" rIns="0" bIns="0" rtlCol="0" anchor="ctr"/>
          <a:lstStyle/>
          <a:p>
            <a:pPr indent="0" marL="0">
              <a:buNone/>
            </a:pPr>
            <a:r>
              <a:rPr lang="en-US" sz="1400" b="1" dirty="0">
                <a:solidFill>
                  <a:srgbClr val="1A3A6B"/>
                </a:solidFill>
                <a:latin typeface="Arial" pitchFamily="34" charset="0"/>
                <a:ea typeface="Arial" pitchFamily="34" charset="-122"/>
                <a:cs typeface="Arial" pitchFamily="34" charset="-120"/>
              </a:rPr>
              <a:t>Seminar III · The Healer</a:t>
            </a:r>
            <a:endParaRPr lang="en-US" sz="1400" dirty="0"/>
          </a:p>
        </p:txBody>
      </p:sp>
      <p:sp>
        <p:nvSpPr>
          <p:cNvPr id="15" name="Text 13"/>
          <p:cNvSpPr/>
          <p:nvPr/>
        </p:nvSpPr>
        <p:spPr>
          <a:xfrm>
            <a:off x="566928" y="3840480"/>
            <a:ext cx="8046720" cy="457200"/>
          </a:xfrm>
          <a:prstGeom prst="rect">
            <a:avLst/>
          </a:prstGeom>
          <a:noFill/>
          <a:ln/>
        </p:spPr>
        <p:txBody>
          <a:bodyPr wrap="square" lIns="0" tIns="0" rIns="0" bIns="0" rtlCol="0" anchor="ctr"/>
          <a:lstStyle/>
          <a:p>
            <a:pPr indent="0" marL="0">
              <a:buNone/>
            </a:pPr>
            <a:r>
              <a:rPr lang="en-US" sz="1300" i="1" dirty="0">
                <a:solidFill>
                  <a:srgbClr val="444444"/>
                </a:solidFill>
                <a:latin typeface="Georgia" pitchFamily="34" charset="0"/>
                <a:ea typeface="Georgia" pitchFamily="34" charset="-122"/>
                <a:cs typeface="Georgia" pitchFamily="34" charset="-120"/>
              </a:rPr>
              <a:t>Not ‘How do I become more effective?’ but ‘How do I become more real?’</a:t>
            </a:r>
            <a:endParaRPr lang="en-US" sz="1300" dirty="0"/>
          </a:p>
        </p:txBody>
      </p:sp>
      <p:sp>
        <p:nvSpPr>
          <p:cNvPr id="16" name="Text 14"/>
          <p:cNvSpPr/>
          <p:nvPr/>
        </p:nvSpPr>
        <p:spPr>
          <a:xfrm>
            <a:off x="365760" y="4709160"/>
            <a:ext cx="8412480" cy="256032"/>
          </a:xfrm>
          <a:prstGeom prst="rect">
            <a:avLst/>
          </a:prstGeom>
          <a:noFill/>
          <a:ln/>
        </p:spPr>
        <p:txBody>
          <a:bodyPr wrap="square" rtlCol="0" anchor="ctr"/>
          <a:lstStyle/>
          <a:p>
            <a:pPr indent="0" marL="0">
              <a:buNone/>
            </a:pPr>
            <a:r>
              <a:rPr lang="en-US" sz="1100" i="1" dirty="0">
                <a:solidFill>
                  <a:srgbClr val="6A84A8"/>
                </a:solidFill>
                <a:latin typeface="Arial" pitchFamily="34" charset="0"/>
                <a:ea typeface="Arial" pitchFamily="34" charset="-122"/>
                <a:cs typeface="Arial" pitchFamily="34" charset="-120"/>
              </a:rPr>
              <a:t>Henri Nouwen (1932–1996) · The Wounded Healer · Reaching Out · The Way of the Heart · In the Name of Jesus</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FF3F8"/>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2800" b="1" dirty="0">
                <a:solidFill>
                  <a:srgbClr val="1C2B3A"/>
                </a:solidFill>
                <a:latin typeface="Georgia" pitchFamily="34" charset="0"/>
                <a:ea typeface="Georgia" pitchFamily="34" charset="-122"/>
                <a:cs typeface="Georgia" pitchFamily="34" charset="-120"/>
              </a:rPr>
              <a:t>The Problem: Ministry Without Interior Life</a:t>
            </a:r>
            <a:endParaRPr lang="en-US" sz="2800" dirty="0"/>
          </a:p>
        </p:txBody>
      </p:sp>
      <p:sp>
        <p:nvSpPr>
          <p:cNvPr id="3" name="Shape 1"/>
          <p:cNvSpPr/>
          <p:nvPr/>
        </p:nvSpPr>
        <p:spPr>
          <a:xfrm>
            <a:off x="457200" y="1005840"/>
            <a:ext cx="8229600" cy="1005840"/>
          </a:xfrm>
          <a:prstGeom prst="rect">
            <a:avLst/>
          </a:prstGeom>
          <a:solidFill>
            <a:srgbClr val="1A3A6B"/>
          </a:solidFill>
          <a:ln/>
          <a:effectLst>
            <a:outerShdw sx="100000" sy="100000" kx="0" ky="0" algn="bl" rotWithShape="0" blurRad="101600" dist="38100" dir="8100000">
              <a:srgbClr val="000000">
                <a:alpha val="12000"/>
              </a:srgbClr>
            </a:outerShdw>
          </a:effectLst>
        </p:spPr>
      </p:sp>
      <p:sp>
        <p:nvSpPr>
          <p:cNvPr id="4" name="Text 2"/>
          <p:cNvSpPr/>
          <p:nvPr/>
        </p:nvSpPr>
        <p:spPr>
          <a:xfrm>
            <a:off x="640080" y="1097280"/>
            <a:ext cx="7863840" cy="822960"/>
          </a:xfrm>
          <a:prstGeom prst="rect">
            <a:avLst/>
          </a:prstGeom>
          <a:noFill/>
          <a:ln/>
        </p:spPr>
        <p:txBody>
          <a:bodyPr wrap="square" rtlCol="0" anchor="ctr"/>
          <a:lstStyle/>
          <a:p>
            <a:pPr indent="0" marL="0">
              <a:buNone/>
            </a:pPr>
            <a:r>
              <a:rPr lang="en-US" sz="1600" i="1" dirty="0">
                <a:solidFill>
                  <a:srgbClr val="FFFFFF"/>
                </a:solidFill>
                <a:latin typeface="Georgia" pitchFamily="34" charset="0"/>
                <a:ea typeface="Georgia" pitchFamily="34" charset="-122"/>
                <a:cs typeface="Georgia" pitchFamily="34" charset="-120"/>
              </a:rPr>
              <a:t>Nouwen’s diagnosis: three pathologies of modern ministry, each requiring a specific desert discipline.</a:t>
            </a:r>
            <a:endParaRPr lang="en-US" sz="1600" dirty="0"/>
          </a:p>
        </p:txBody>
      </p:sp>
      <p:sp>
        <p:nvSpPr>
          <p:cNvPr id="5" name="Shape 3"/>
          <p:cNvSpPr/>
          <p:nvPr/>
        </p:nvSpPr>
        <p:spPr>
          <a:xfrm>
            <a:off x="457200" y="2148840"/>
            <a:ext cx="2606040" cy="26517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6" name="Shape 4"/>
          <p:cNvSpPr/>
          <p:nvPr/>
        </p:nvSpPr>
        <p:spPr>
          <a:xfrm>
            <a:off x="457200" y="2148840"/>
            <a:ext cx="2606040" cy="457200"/>
          </a:xfrm>
          <a:prstGeom prst="rect">
            <a:avLst/>
          </a:prstGeom>
          <a:solidFill>
            <a:srgbClr val="3A3A5A"/>
          </a:solidFill>
          <a:ln/>
        </p:spPr>
      </p:sp>
      <p:sp>
        <p:nvSpPr>
          <p:cNvPr id="7" name="Text 5"/>
          <p:cNvSpPr/>
          <p:nvPr/>
        </p:nvSpPr>
        <p:spPr>
          <a:xfrm>
            <a:off x="548640" y="2148840"/>
            <a:ext cx="2423160" cy="457200"/>
          </a:xfrm>
          <a:prstGeom prst="rect">
            <a:avLst/>
          </a:prstGeom>
          <a:noFill/>
          <a:ln/>
        </p:spPr>
        <p:txBody>
          <a:bodyPr wrap="square" rtlCol="0" anchor="ctr"/>
          <a:lstStyle/>
          <a:p>
            <a:pPr indent="0" marL="0">
              <a:buNone/>
            </a:pPr>
            <a:r>
              <a:rPr lang="en-US" sz="1400" b="1" spc="200" kern="0" dirty="0">
                <a:solidFill>
                  <a:srgbClr val="FFFFFF"/>
                </a:solidFill>
                <a:latin typeface="Arial" pitchFamily="34" charset="0"/>
                <a:ea typeface="Arial" pitchFamily="34" charset="-122"/>
                <a:cs typeface="Arial" pitchFamily="34" charset="-120"/>
              </a:rPr>
              <a:t>BUSYNESS</a:t>
            </a:r>
            <a:endParaRPr lang="en-US" sz="1400" dirty="0"/>
          </a:p>
        </p:txBody>
      </p:sp>
      <p:sp>
        <p:nvSpPr>
          <p:cNvPr id="8" name="Text 6"/>
          <p:cNvSpPr/>
          <p:nvPr/>
        </p:nvSpPr>
        <p:spPr>
          <a:xfrm>
            <a:off x="548640" y="2670048"/>
            <a:ext cx="2423160" cy="1005840"/>
          </a:xfrm>
          <a:prstGeom prst="rect">
            <a:avLst/>
          </a:prstGeom>
          <a:noFill/>
          <a:ln/>
        </p:spPr>
        <p:txBody>
          <a:bodyPr wrap="square" rtlCol="0" anchor="ctr"/>
          <a:lstStyle/>
          <a:p>
            <a:pPr indent="0" marL="0">
              <a:buNone/>
            </a:pPr>
            <a:r>
              <a:rPr lang="en-US" sz="1200" dirty="0">
                <a:solidFill>
                  <a:srgbClr val="555555"/>
                </a:solidFill>
                <a:latin typeface="Arial" pitchFamily="34" charset="0"/>
                <a:ea typeface="Arial" pitchFamily="34" charset="-122"/>
                <a:cs typeface="Arial" pitchFamily="34" charset="-120"/>
              </a:rPr>
              <a:t>We confuse activity with fruitfulness. We fill every moment to avoid the silence that might ask hard questions.</a:t>
            </a:r>
            <a:endParaRPr lang="en-US" sz="1200" dirty="0"/>
          </a:p>
        </p:txBody>
      </p:sp>
      <p:sp>
        <p:nvSpPr>
          <p:cNvPr id="9" name="Shape 7"/>
          <p:cNvSpPr/>
          <p:nvPr/>
        </p:nvSpPr>
        <p:spPr>
          <a:xfrm>
            <a:off x="457200" y="3749040"/>
            <a:ext cx="2606040" cy="36576"/>
          </a:xfrm>
          <a:prstGeom prst="rect">
            <a:avLst/>
          </a:prstGeom>
          <a:solidFill>
            <a:srgbClr val="1A3A6B"/>
          </a:solidFill>
          <a:ln/>
        </p:spPr>
      </p:sp>
      <p:sp>
        <p:nvSpPr>
          <p:cNvPr id="10" name="Text 8"/>
          <p:cNvSpPr/>
          <p:nvPr/>
        </p:nvSpPr>
        <p:spPr>
          <a:xfrm>
            <a:off x="548640" y="3813048"/>
            <a:ext cx="2423160" cy="274320"/>
          </a:xfrm>
          <a:prstGeom prst="rect">
            <a:avLst/>
          </a:prstGeom>
          <a:noFill/>
          <a:ln/>
        </p:spPr>
        <p:txBody>
          <a:bodyPr wrap="square" rtlCol="0" anchor="ctr"/>
          <a:lstStyle/>
          <a:p>
            <a:pPr indent="0" marL="0">
              <a:buNone/>
            </a:pPr>
            <a:r>
              <a:rPr lang="en-US" sz="1200" b="1" dirty="0">
                <a:solidFill>
                  <a:srgbClr val="1A3A6B"/>
                </a:solidFill>
                <a:latin typeface="Arial" pitchFamily="34" charset="0"/>
                <a:ea typeface="Arial" pitchFamily="34" charset="-122"/>
                <a:cs typeface="Arial" pitchFamily="34" charset="-120"/>
              </a:rPr>
              <a:t>Discipline: Solitude</a:t>
            </a:r>
            <a:endParaRPr lang="en-US" sz="1200" dirty="0"/>
          </a:p>
        </p:txBody>
      </p:sp>
      <p:sp>
        <p:nvSpPr>
          <p:cNvPr id="11" name="Text 9"/>
          <p:cNvSpPr/>
          <p:nvPr/>
        </p:nvSpPr>
        <p:spPr>
          <a:xfrm>
            <a:off x="548640" y="4096512"/>
            <a:ext cx="2423160" cy="594360"/>
          </a:xfrm>
          <a:prstGeom prst="rect">
            <a:avLst/>
          </a:prstGeom>
          <a:noFill/>
          <a:ln/>
        </p:spPr>
        <p:txBody>
          <a:bodyPr wrap="square" rtlCol="0" anchor="ctr"/>
          <a:lstStyle/>
          <a:p>
            <a:pPr indent="0" marL="0">
              <a:buNone/>
            </a:pPr>
            <a:r>
              <a:rPr lang="en-US" sz="1100" i="1" dirty="0">
                <a:solidFill>
                  <a:srgbClr val="555555"/>
                </a:solidFill>
                <a:latin typeface="Arial" pitchFamily="34" charset="0"/>
                <a:ea typeface="Arial" pitchFamily="34" charset="-122"/>
                <a:cs typeface="Arial" pitchFamily="34" charset="-120"/>
              </a:rPr>
              <a:t>The intentional practice of being alone with God.</a:t>
            </a:r>
            <a:endParaRPr lang="en-US" sz="1100" dirty="0"/>
          </a:p>
        </p:txBody>
      </p:sp>
      <p:sp>
        <p:nvSpPr>
          <p:cNvPr id="12" name="Shape 10"/>
          <p:cNvSpPr/>
          <p:nvPr/>
        </p:nvSpPr>
        <p:spPr>
          <a:xfrm>
            <a:off x="3383280" y="2148840"/>
            <a:ext cx="2606040" cy="26517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3" name="Shape 11"/>
          <p:cNvSpPr/>
          <p:nvPr/>
        </p:nvSpPr>
        <p:spPr>
          <a:xfrm>
            <a:off x="3383280" y="2148840"/>
            <a:ext cx="2606040" cy="457200"/>
          </a:xfrm>
          <a:prstGeom prst="rect">
            <a:avLst/>
          </a:prstGeom>
          <a:solidFill>
            <a:srgbClr val="3A3A5A"/>
          </a:solidFill>
          <a:ln/>
        </p:spPr>
      </p:sp>
      <p:sp>
        <p:nvSpPr>
          <p:cNvPr id="14" name="Text 12"/>
          <p:cNvSpPr/>
          <p:nvPr/>
        </p:nvSpPr>
        <p:spPr>
          <a:xfrm>
            <a:off x="3474720" y="2148840"/>
            <a:ext cx="2423160" cy="457200"/>
          </a:xfrm>
          <a:prstGeom prst="rect">
            <a:avLst/>
          </a:prstGeom>
          <a:noFill/>
          <a:ln/>
        </p:spPr>
        <p:txBody>
          <a:bodyPr wrap="square" rtlCol="0" anchor="ctr"/>
          <a:lstStyle/>
          <a:p>
            <a:pPr indent="0" marL="0">
              <a:buNone/>
            </a:pPr>
            <a:r>
              <a:rPr lang="en-US" sz="1400" b="1" spc="200" kern="0" dirty="0">
                <a:solidFill>
                  <a:srgbClr val="FFFFFF"/>
                </a:solidFill>
                <a:latin typeface="Arial" pitchFamily="34" charset="0"/>
                <a:ea typeface="Arial" pitchFamily="34" charset="-122"/>
                <a:cs typeface="Arial" pitchFamily="34" charset="-120"/>
              </a:rPr>
              <a:t>WORDINESS</a:t>
            </a:r>
            <a:endParaRPr lang="en-US" sz="1400" dirty="0"/>
          </a:p>
        </p:txBody>
      </p:sp>
      <p:sp>
        <p:nvSpPr>
          <p:cNvPr id="15" name="Text 13"/>
          <p:cNvSpPr/>
          <p:nvPr/>
        </p:nvSpPr>
        <p:spPr>
          <a:xfrm>
            <a:off x="3474720" y="2670048"/>
            <a:ext cx="2423160" cy="1005840"/>
          </a:xfrm>
          <a:prstGeom prst="rect">
            <a:avLst/>
          </a:prstGeom>
          <a:noFill/>
          <a:ln/>
        </p:spPr>
        <p:txBody>
          <a:bodyPr wrap="square" rtlCol="0" anchor="ctr"/>
          <a:lstStyle/>
          <a:p>
            <a:pPr indent="0" marL="0">
              <a:buNone/>
            </a:pPr>
            <a:r>
              <a:rPr lang="en-US" sz="1200" dirty="0">
                <a:solidFill>
                  <a:srgbClr val="555555"/>
                </a:solidFill>
                <a:latin typeface="Arial" pitchFamily="34" charset="0"/>
                <a:ea typeface="Arial" pitchFamily="34" charset="-122"/>
                <a:cs typeface="Arial" pitchFamily="34" charset="-120"/>
              </a:rPr>
              <a:t>We speak more than we listen. We fill silence with explanations, advice, and reassurances that serve our own anxiety.</a:t>
            </a:r>
            <a:endParaRPr lang="en-US" sz="1200" dirty="0"/>
          </a:p>
        </p:txBody>
      </p:sp>
      <p:sp>
        <p:nvSpPr>
          <p:cNvPr id="16" name="Shape 14"/>
          <p:cNvSpPr/>
          <p:nvPr/>
        </p:nvSpPr>
        <p:spPr>
          <a:xfrm>
            <a:off x="3383280" y="3749040"/>
            <a:ext cx="2606040" cy="36576"/>
          </a:xfrm>
          <a:prstGeom prst="rect">
            <a:avLst/>
          </a:prstGeom>
          <a:solidFill>
            <a:srgbClr val="1A3A6B"/>
          </a:solidFill>
          <a:ln/>
        </p:spPr>
      </p:sp>
      <p:sp>
        <p:nvSpPr>
          <p:cNvPr id="17" name="Text 15"/>
          <p:cNvSpPr/>
          <p:nvPr/>
        </p:nvSpPr>
        <p:spPr>
          <a:xfrm>
            <a:off x="3474720" y="3813048"/>
            <a:ext cx="2423160" cy="274320"/>
          </a:xfrm>
          <a:prstGeom prst="rect">
            <a:avLst/>
          </a:prstGeom>
          <a:noFill/>
          <a:ln/>
        </p:spPr>
        <p:txBody>
          <a:bodyPr wrap="square" rtlCol="0" anchor="ctr"/>
          <a:lstStyle/>
          <a:p>
            <a:pPr indent="0" marL="0">
              <a:buNone/>
            </a:pPr>
            <a:r>
              <a:rPr lang="en-US" sz="1200" b="1" dirty="0">
                <a:solidFill>
                  <a:srgbClr val="1A3A6B"/>
                </a:solidFill>
                <a:latin typeface="Arial" pitchFamily="34" charset="0"/>
                <a:ea typeface="Arial" pitchFamily="34" charset="-122"/>
                <a:cs typeface="Arial" pitchFamily="34" charset="-120"/>
              </a:rPr>
              <a:t>Discipline: Silence</a:t>
            </a:r>
            <a:endParaRPr lang="en-US" sz="1200" dirty="0"/>
          </a:p>
        </p:txBody>
      </p:sp>
      <p:sp>
        <p:nvSpPr>
          <p:cNvPr id="18" name="Text 16"/>
          <p:cNvSpPr/>
          <p:nvPr/>
        </p:nvSpPr>
        <p:spPr>
          <a:xfrm>
            <a:off x="3474720" y="4096512"/>
            <a:ext cx="2423160" cy="594360"/>
          </a:xfrm>
          <a:prstGeom prst="rect">
            <a:avLst/>
          </a:prstGeom>
          <a:noFill/>
          <a:ln/>
        </p:spPr>
        <p:txBody>
          <a:bodyPr wrap="square" rtlCol="0" anchor="ctr"/>
          <a:lstStyle/>
          <a:p>
            <a:pPr indent="0" marL="0">
              <a:buNone/>
            </a:pPr>
            <a:r>
              <a:rPr lang="en-US" sz="1100" i="1" dirty="0">
                <a:solidFill>
                  <a:srgbClr val="555555"/>
                </a:solidFill>
                <a:latin typeface="Arial" pitchFamily="34" charset="0"/>
                <a:ea typeface="Arial" pitchFamily="34" charset="-122"/>
                <a:cs typeface="Arial" pitchFamily="34" charset="-120"/>
              </a:rPr>
              <a:t>Receptive stillness that makes true listening possible.</a:t>
            </a:r>
            <a:endParaRPr lang="en-US" sz="1100" dirty="0"/>
          </a:p>
        </p:txBody>
      </p:sp>
      <p:sp>
        <p:nvSpPr>
          <p:cNvPr id="19" name="Shape 17"/>
          <p:cNvSpPr/>
          <p:nvPr/>
        </p:nvSpPr>
        <p:spPr>
          <a:xfrm>
            <a:off x="6309360" y="2148840"/>
            <a:ext cx="2606040" cy="265176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20" name="Shape 18"/>
          <p:cNvSpPr/>
          <p:nvPr/>
        </p:nvSpPr>
        <p:spPr>
          <a:xfrm>
            <a:off x="6309360" y="2148840"/>
            <a:ext cx="2606040" cy="457200"/>
          </a:xfrm>
          <a:prstGeom prst="rect">
            <a:avLst/>
          </a:prstGeom>
          <a:solidFill>
            <a:srgbClr val="3A3A5A"/>
          </a:solidFill>
          <a:ln/>
        </p:spPr>
      </p:sp>
      <p:sp>
        <p:nvSpPr>
          <p:cNvPr id="21" name="Text 19"/>
          <p:cNvSpPr/>
          <p:nvPr/>
        </p:nvSpPr>
        <p:spPr>
          <a:xfrm>
            <a:off x="6400800" y="2148840"/>
            <a:ext cx="2423160" cy="457200"/>
          </a:xfrm>
          <a:prstGeom prst="rect">
            <a:avLst/>
          </a:prstGeom>
          <a:noFill/>
          <a:ln/>
        </p:spPr>
        <p:txBody>
          <a:bodyPr wrap="square" rtlCol="0" anchor="ctr"/>
          <a:lstStyle/>
          <a:p>
            <a:pPr indent="0" marL="0">
              <a:buNone/>
            </a:pPr>
            <a:r>
              <a:rPr lang="en-US" sz="1400" b="1" spc="200" kern="0" dirty="0">
                <a:solidFill>
                  <a:srgbClr val="FFFFFF"/>
                </a:solidFill>
                <a:latin typeface="Arial" pitchFamily="34" charset="0"/>
                <a:ea typeface="Arial" pitchFamily="34" charset="-122"/>
                <a:cs typeface="Arial" pitchFamily="34" charset="-120"/>
              </a:rPr>
              <a:t>RELEVANCE-SEEKING</a:t>
            </a:r>
            <a:endParaRPr lang="en-US" sz="1400" dirty="0"/>
          </a:p>
        </p:txBody>
      </p:sp>
      <p:sp>
        <p:nvSpPr>
          <p:cNvPr id="22" name="Text 20"/>
          <p:cNvSpPr/>
          <p:nvPr/>
        </p:nvSpPr>
        <p:spPr>
          <a:xfrm>
            <a:off x="6400800" y="2670048"/>
            <a:ext cx="2423160" cy="1005840"/>
          </a:xfrm>
          <a:prstGeom prst="rect">
            <a:avLst/>
          </a:prstGeom>
          <a:noFill/>
          <a:ln/>
        </p:spPr>
        <p:txBody>
          <a:bodyPr wrap="square" rtlCol="0" anchor="ctr"/>
          <a:lstStyle/>
          <a:p>
            <a:pPr indent="0" marL="0">
              <a:buNone/>
            </a:pPr>
            <a:r>
              <a:rPr lang="en-US" sz="1200" dirty="0">
                <a:solidFill>
                  <a:srgbClr val="555555"/>
                </a:solidFill>
                <a:latin typeface="Arial" pitchFamily="34" charset="0"/>
                <a:ea typeface="Arial" pitchFamily="34" charset="-122"/>
                <a:cs typeface="Arial" pitchFamily="34" charset="-120"/>
              </a:rPr>
              <a:t>We shape our ministry around what people applaud rather than what God calls. We become performers of faith rather than practitioners.</a:t>
            </a:r>
            <a:endParaRPr lang="en-US" sz="1200" dirty="0"/>
          </a:p>
        </p:txBody>
      </p:sp>
      <p:sp>
        <p:nvSpPr>
          <p:cNvPr id="23" name="Shape 21"/>
          <p:cNvSpPr/>
          <p:nvPr/>
        </p:nvSpPr>
        <p:spPr>
          <a:xfrm>
            <a:off x="6309360" y="3749040"/>
            <a:ext cx="2606040" cy="36576"/>
          </a:xfrm>
          <a:prstGeom prst="rect">
            <a:avLst/>
          </a:prstGeom>
          <a:solidFill>
            <a:srgbClr val="1A3A6B"/>
          </a:solidFill>
          <a:ln/>
        </p:spPr>
      </p:sp>
      <p:sp>
        <p:nvSpPr>
          <p:cNvPr id="24" name="Text 22"/>
          <p:cNvSpPr/>
          <p:nvPr/>
        </p:nvSpPr>
        <p:spPr>
          <a:xfrm>
            <a:off x="6400800" y="3813048"/>
            <a:ext cx="2423160" cy="274320"/>
          </a:xfrm>
          <a:prstGeom prst="rect">
            <a:avLst/>
          </a:prstGeom>
          <a:noFill/>
          <a:ln/>
        </p:spPr>
        <p:txBody>
          <a:bodyPr wrap="square" rtlCol="0" anchor="ctr"/>
          <a:lstStyle/>
          <a:p>
            <a:pPr indent="0" marL="0">
              <a:buNone/>
            </a:pPr>
            <a:r>
              <a:rPr lang="en-US" sz="1200" b="1" dirty="0">
                <a:solidFill>
                  <a:srgbClr val="1A3A6B"/>
                </a:solidFill>
                <a:latin typeface="Arial" pitchFamily="34" charset="0"/>
                <a:ea typeface="Arial" pitchFamily="34" charset="-122"/>
                <a:cs typeface="Arial" pitchFamily="34" charset="-120"/>
              </a:rPr>
              <a:t>Discipline: Prayer</a:t>
            </a:r>
            <a:endParaRPr lang="en-US" sz="1200" dirty="0"/>
          </a:p>
        </p:txBody>
      </p:sp>
      <p:sp>
        <p:nvSpPr>
          <p:cNvPr id="25" name="Text 23"/>
          <p:cNvSpPr/>
          <p:nvPr/>
        </p:nvSpPr>
        <p:spPr>
          <a:xfrm>
            <a:off x="6400800" y="4096512"/>
            <a:ext cx="2423160" cy="594360"/>
          </a:xfrm>
          <a:prstGeom prst="rect">
            <a:avLst/>
          </a:prstGeom>
          <a:noFill/>
          <a:ln/>
        </p:spPr>
        <p:txBody>
          <a:bodyPr wrap="square" rtlCol="0" anchor="ctr"/>
          <a:lstStyle/>
          <a:p>
            <a:pPr indent="0" marL="0">
              <a:buNone/>
            </a:pPr>
            <a:r>
              <a:rPr lang="en-US" sz="1100" i="1" dirty="0">
                <a:solidFill>
                  <a:srgbClr val="555555"/>
                </a:solidFill>
                <a:latin typeface="Arial" pitchFamily="34" charset="0"/>
                <a:ea typeface="Arial" pitchFamily="34" charset="-122"/>
                <a:cs typeface="Arial" pitchFamily="34" charset="-120"/>
              </a:rPr>
              <a:t>Habitual attention to God rather than to the self’s anxious calculations.</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C2B3A"/>
        </a:solidFill>
      </p:bgPr>
    </p:bg>
    <p:spTree>
      <p:nvGrpSpPr>
        <p:cNvPr id="1" name=""/>
        <p:cNvGrpSpPr/>
        <p:nvPr/>
      </p:nvGrpSpPr>
      <p:grpSpPr>
        <a:xfrm>
          <a:off x="0" y="0"/>
          <a:ext cx="0" cy="0"/>
          <a:chOff x="0" y="0"/>
          <a:chExt cx="0" cy="0"/>
        </a:xfrm>
      </p:grpSpPr>
      <p:sp>
        <p:nvSpPr>
          <p:cNvPr id="2" name="Text 0"/>
          <p:cNvSpPr/>
          <p:nvPr/>
        </p:nvSpPr>
        <p:spPr>
          <a:xfrm>
            <a:off x="457200" y="320040"/>
            <a:ext cx="8229600" cy="502920"/>
          </a:xfrm>
          <a:prstGeom prst="rect">
            <a:avLst/>
          </a:prstGeom>
          <a:noFill/>
          <a:ln/>
        </p:spPr>
        <p:txBody>
          <a:bodyPr wrap="square" rtlCol="0" anchor="ctr"/>
          <a:lstStyle/>
          <a:p>
            <a:pPr indent="0" marL="0">
              <a:buNone/>
            </a:pPr>
            <a:r>
              <a:rPr lang="en-US" sz="2800" b="1" dirty="0">
                <a:solidFill>
                  <a:srgbClr val="FFFFFF"/>
                </a:solidFill>
                <a:latin typeface="Georgia" pitchFamily="34" charset="0"/>
                <a:ea typeface="Georgia" pitchFamily="34" charset="-122"/>
                <a:cs typeface="Georgia" pitchFamily="34" charset="-120"/>
              </a:rPr>
              <a:t>Discipline 1: Solitude</a:t>
            </a:r>
            <a:endParaRPr lang="en-US" sz="2800" dirty="0"/>
          </a:p>
        </p:txBody>
      </p:sp>
      <p:sp>
        <p:nvSpPr>
          <p:cNvPr id="3" name="Text 1"/>
          <p:cNvSpPr/>
          <p:nvPr/>
        </p:nvSpPr>
        <p:spPr>
          <a:xfrm>
            <a:off x="457200" y="868680"/>
            <a:ext cx="8229600" cy="320040"/>
          </a:xfrm>
          <a:prstGeom prst="rect">
            <a:avLst/>
          </a:prstGeom>
          <a:noFill/>
          <a:ln/>
        </p:spPr>
        <p:txBody>
          <a:bodyPr wrap="square" rtlCol="0" anchor="ctr"/>
          <a:lstStyle/>
          <a:p>
            <a:pPr indent="0" marL="0">
              <a:buNone/>
            </a:pPr>
            <a:r>
              <a:rPr lang="en-US" sz="1400" i="1" dirty="0">
                <a:solidFill>
                  <a:srgbClr val="6A84A8"/>
                </a:solidFill>
                <a:latin typeface="Arial" pitchFamily="34" charset="0"/>
                <a:ea typeface="Arial" pitchFamily="34" charset="-122"/>
                <a:cs typeface="Arial" pitchFamily="34" charset="-120"/>
              </a:rPr>
              <a:t>From the Desert Fathers — The Way of the Heart (1981)</a:t>
            </a:r>
            <a:endParaRPr lang="en-US" sz="1400" dirty="0"/>
          </a:p>
        </p:txBody>
      </p:sp>
      <p:sp>
        <p:nvSpPr>
          <p:cNvPr id="4" name="Shape 2"/>
          <p:cNvSpPr/>
          <p:nvPr/>
        </p:nvSpPr>
        <p:spPr>
          <a:xfrm>
            <a:off x="457200" y="1325880"/>
            <a:ext cx="3931920" cy="3383280"/>
          </a:xfrm>
          <a:prstGeom prst="rect">
            <a:avLst/>
          </a:prstGeom>
          <a:solidFill>
            <a:srgbClr val="253545"/>
          </a:solidFill>
          <a:ln/>
          <a:effectLst>
            <a:outerShdw sx="100000" sy="100000" kx="0" ky="0" algn="bl" rotWithShape="0" blurRad="101600" dist="38100" dir="8100000">
              <a:srgbClr val="000000">
                <a:alpha val="12000"/>
              </a:srgbClr>
            </a:outerShdw>
          </a:effectLst>
        </p:spPr>
      </p:sp>
      <p:sp>
        <p:nvSpPr>
          <p:cNvPr id="5" name="Text 3"/>
          <p:cNvSpPr/>
          <p:nvPr/>
        </p:nvSpPr>
        <p:spPr>
          <a:xfrm>
            <a:off x="594360" y="1463040"/>
            <a:ext cx="3657600" cy="1645920"/>
          </a:xfrm>
          <a:prstGeom prst="rect">
            <a:avLst/>
          </a:prstGeom>
          <a:noFill/>
          <a:ln/>
        </p:spPr>
        <p:txBody>
          <a:bodyPr wrap="square" rtlCol="0" anchor="ctr"/>
          <a:lstStyle/>
          <a:p>
            <a:pPr indent="0" marL="0">
              <a:buNone/>
            </a:pPr>
            <a:r>
              <a:rPr lang="en-US" sz="1600" i="1" dirty="0">
                <a:solidFill>
                  <a:srgbClr val="FFFFFF"/>
                </a:solidFill>
                <a:latin typeface="Georgia" pitchFamily="34" charset="0"/>
                <a:ea typeface="Georgia" pitchFamily="34" charset="-122"/>
                <a:cs typeface="Georgia" pitchFamily="34" charset="-120"/>
              </a:rPr>
              <a:t>“Go, sit in your cell, and your cell will teach you everything.”
</a:t>
            </a:r>
            <a:pPr indent="0" marL="0">
              <a:buNone/>
            </a:pPr>
            <a:r>
              <a:rPr lang="en-US" sz="1300" i="1" dirty="0">
                <a:solidFill>
                  <a:srgbClr val="6A84A8"/>
                </a:solidFill>
                <a:latin typeface="Arial" pitchFamily="34" charset="0"/>
                <a:ea typeface="Arial" pitchFamily="34" charset="-122"/>
                <a:cs typeface="Arial" pitchFamily="34" charset="-120"/>
              </a:rPr>
              <a:t>— Abba Moses, Desert Father</a:t>
            </a:r>
            <a:endParaRPr lang="en-US" sz="1600" dirty="0"/>
          </a:p>
        </p:txBody>
      </p:sp>
      <p:sp>
        <p:nvSpPr>
          <p:cNvPr id="6" name="Shape 4"/>
          <p:cNvSpPr/>
          <p:nvPr/>
        </p:nvSpPr>
        <p:spPr>
          <a:xfrm>
            <a:off x="457200" y="2926080"/>
            <a:ext cx="3931920" cy="36576"/>
          </a:xfrm>
          <a:prstGeom prst="rect">
            <a:avLst/>
          </a:prstGeom>
          <a:solidFill>
            <a:srgbClr val="1A3A6B"/>
          </a:solidFill>
          <a:ln/>
        </p:spPr>
      </p:sp>
      <p:sp>
        <p:nvSpPr>
          <p:cNvPr id="7" name="Text 5"/>
          <p:cNvSpPr/>
          <p:nvPr/>
        </p:nvSpPr>
        <p:spPr>
          <a:xfrm>
            <a:off x="594360" y="3017520"/>
            <a:ext cx="3657600" cy="731520"/>
          </a:xfrm>
          <a:prstGeom prst="rect">
            <a:avLst/>
          </a:prstGeom>
          <a:noFill/>
          <a:ln/>
        </p:spPr>
        <p:txBody>
          <a:bodyPr wrap="square" rtlCol="0" anchor="ctr"/>
          <a:lstStyle/>
          <a:p>
            <a:pPr indent="0" marL="0">
              <a:buNone/>
            </a:pPr>
            <a:r>
              <a:rPr lang="en-US" sz="1300" i="1" dirty="0">
                <a:solidFill>
                  <a:srgbClr val="AAAAAA"/>
                </a:solidFill>
                <a:latin typeface="Arial" pitchFamily="34" charset="0"/>
                <a:ea typeface="Arial" pitchFamily="34" charset="-122"/>
                <a:cs typeface="Arial" pitchFamily="34" charset="-120"/>
              </a:rPr>
              <a:t>The cell is not a room — it is any place of intentional aloneness with God.</a:t>
            </a:r>
            <a:endParaRPr lang="en-US" sz="1300" dirty="0"/>
          </a:p>
        </p:txBody>
      </p:sp>
      <p:sp>
        <p:nvSpPr>
          <p:cNvPr id="8" name="Shape 6"/>
          <p:cNvSpPr/>
          <p:nvPr/>
        </p:nvSpPr>
        <p:spPr>
          <a:xfrm>
            <a:off x="4754880" y="1325880"/>
            <a:ext cx="3931920" cy="3383280"/>
          </a:xfrm>
          <a:prstGeom prst="rect">
            <a:avLst/>
          </a:prstGeom>
          <a:solidFill>
            <a:srgbClr val="1A3A6B"/>
          </a:solidFill>
          <a:ln/>
          <a:effectLst>
            <a:outerShdw sx="100000" sy="100000" kx="0" ky="0" algn="bl" rotWithShape="0" blurRad="101600" dist="38100" dir="8100000">
              <a:srgbClr val="000000">
                <a:alpha val="12000"/>
              </a:srgbClr>
            </a:outerShdw>
          </a:effectLst>
        </p:spPr>
      </p:sp>
      <p:sp>
        <p:nvSpPr>
          <p:cNvPr id="9" name="Text 7"/>
          <p:cNvSpPr/>
          <p:nvPr/>
        </p:nvSpPr>
        <p:spPr>
          <a:xfrm>
            <a:off x="4892040" y="1417320"/>
            <a:ext cx="3657600" cy="365760"/>
          </a:xfrm>
          <a:prstGeom prst="rect">
            <a:avLst/>
          </a:prstGeom>
          <a:noFill/>
          <a:ln/>
        </p:spPr>
        <p:txBody>
          <a:bodyPr wrap="square" rtlCol="0" anchor="ctr"/>
          <a:lstStyle/>
          <a:p>
            <a:pPr indent="0" marL="0">
              <a:buNone/>
            </a:pPr>
            <a:r>
              <a:rPr lang="en-US" sz="1500" b="1" dirty="0">
                <a:solidFill>
                  <a:srgbClr val="FFFFFF"/>
                </a:solidFill>
                <a:latin typeface="Arial" pitchFamily="34" charset="0"/>
                <a:ea typeface="Arial" pitchFamily="34" charset="-122"/>
                <a:cs typeface="Arial" pitchFamily="34" charset="-120"/>
              </a:rPr>
              <a:t>What solitude does:</a:t>
            </a:r>
            <a:endParaRPr lang="en-US" sz="1500" dirty="0"/>
          </a:p>
        </p:txBody>
      </p:sp>
      <p:sp>
        <p:nvSpPr>
          <p:cNvPr id="10" name="Text 8"/>
          <p:cNvSpPr/>
          <p:nvPr/>
        </p:nvSpPr>
        <p:spPr>
          <a:xfrm>
            <a:off x="4892040" y="1874520"/>
            <a:ext cx="3657600" cy="457200"/>
          </a:xfrm>
          <a:prstGeom prst="rect">
            <a:avLst/>
          </a:prstGeom>
          <a:noFill/>
          <a:ln/>
        </p:spPr>
        <p:txBody>
          <a:bodyPr wrap="square" rtlCol="0" anchor="ctr"/>
          <a:lstStyle/>
          <a:p>
            <a:pPr indent="0" marL="0">
              <a:buNone/>
            </a:pPr>
            <a:r>
              <a:rPr lang="en-US" sz="1400" dirty="0">
                <a:solidFill>
                  <a:srgbClr val="DDEEFF"/>
                </a:solidFill>
                <a:latin typeface="Arial" pitchFamily="34" charset="0"/>
                <a:ea typeface="Arial" pitchFamily="34" charset="-122"/>
                <a:cs typeface="Arial" pitchFamily="34" charset="-120"/>
              </a:rPr>
              <a:t>•  Reveals what we are running from</a:t>
            </a:r>
            <a:endParaRPr lang="en-US" sz="1400" dirty="0"/>
          </a:p>
        </p:txBody>
      </p:sp>
      <p:sp>
        <p:nvSpPr>
          <p:cNvPr id="11" name="Text 9"/>
          <p:cNvSpPr/>
          <p:nvPr/>
        </p:nvSpPr>
        <p:spPr>
          <a:xfrm>
            <a:off x="4892040" y="2423160"/>
            <a:ext cx="3657600" cy="457200"/>
          </a:xfrm>
          <a:prstGeom prst="rect">
            <a:avLst/>
          </a:prstGeom>
          <a:noFill/>
          <a:ln/>
        </p:spPr>
        <p:txBody>
          <a:bodyPr wrap="square" rtlCol="0" anchor="ctr"/>
          <a:lstStyle/>
          <a:p>
            <a:pPr indent="0" marL="0">
              <a:buNone/>
            </a:pPr>
            <a:r>
              <a:rPr lang="en-US" sz="1400" dirty="0">
                <a:solidFill>
                  <a:srgbClr val="DDEEFF"/>
                </a:solidFill>
                <a:latin typeface="Arial" pitchFamily="34" charset="0"/>
                <a:ea typeface="Arial" pitchFamily="34" charset="-122"/>
                <a:cs typeface="Arial" pitchFamily="34" charset="-120"/>
              </a:rPr>
              <a:t>•  Creates space for God’s voice</a:t>
            </a:r>
            <a:endParaRPr lang="en-US" sz="1400" dirty="0"/>
          </a:p>
        </p:txBody>
      </p:sp>
      <p:sp>
        <p:nvSpPr>
          <p:cNvPr id="12" name="Text 10"/>
          <p:cNvSpPr/>
          <p:nvPr/>
        </p:nvSpPr>
        <p:spPr>
          <a:xfrm>
            <a:off x="4892040" y="2971800"/>
            <a:ext cx="3657600" cy="457200"/>
          </a:xfrm>
          <a:prstGeom prst="rect">
            <a:avLst/>
          </a:prstGeom>
          <a:noFill/>
          <a:ln/>
        </p:spPr>
        <p:txBody>
          <a:bodyPr wrap="square" rtlCol="0" anchor="ctr"/>
          <a:lstStyle/>
          <a:p>
            <a:pPr indent="0" marL="0">
              <a:buNone/>
            </a:pPr>
            <a:r>
              <a:rPr lang="en-US" sz="1400" dirty="0">
                <a:solidFill>
                  <a:srgbClr val="DDEEFF"/>
                </a:solidFill>
                <a:latin typeface="Arial" pitchFamily="34" charset="0"/>
                <a:ea typeface="Arial" pitchFamily="34" charset="-122"/>
                <a:cs typeface="Arial" pitchFamily="34" charset="-120"/>
              </a:rPr>
              <a:t>•  Prevents burnout by restoring center</a:t>
            </a:r>
            <a:endParaRPr lang="en-US" sz="1400" dirty="0"/>
          </a:p>
        </p:txBody>
      </p:sp>
      <p:sp>
        <p:nvSpPr>
          <p:cNvPr id="13" name="Text 11"/>
          <p:cNvSpPr/>
          <p:nvPr/>
        </p:nvSpPr>
        <p:spPr>
          <a:xfrm>
            <a:off x="4892040" y="3520440"/>
            <a:ext cx="3657600" cy="457200"/>
          </a:xfrm>
          <a:prstGeom prst="rect">
            <a:avLst/>
          </a:prstGeom>
          <a:noFill/>
          <a:ln/>
        </p:spPr>
        <p:txBody>
          <a:bodyPr wrap="square" rtlCol="0" anchor="ctr"/>
          <a:lstStyle/>
          <a:p>
            <a:pPr indent="0" marL="0">
              <a:buNone/>
            </a:pPr>
            <a:r>
              <a:rPr lang="en-US" sz="1400" dirty="0">
                <a:solidFill>
                  <a:srgbClr val="DDEEFF"/>
                </a:solidFill>
                <a:latin typeface="Arial" pitchFamily="34" charset="0"/>
                <a:ea typeface="Arial" pitchFamily="34" charset="-122"/>
                <a:cs typeface="Arial" pitchFamily="34" charset="-120"/>
              </a:rPr>
              <a:t>•  Makes genuine presence possible</a:t>
            </a:r>
            <a:endParaRPr lang="en-US" sz="1400" dirty="0"/>
          </a:p>
        </p:txBody>
      </p:sp>
      <p:sp>
        <p:nvSpPr>
          <p:cNvPr id="14" name="Text 12"/>
          <p:cNvSpPr/>
          <p:nvPr/>
        </p:nvSpPr>
        <p:spPr>
          <a:xfrm>
            <a:off x="4892040" y="4069080"/>
            <a:ext cx="3657600" cy="457200"/>
          </a:xfrm>
          <a:prstGeom prst="rect">
            <a:avLst/>
          </a:prstGeom>
          <a:noFill/>
          <a:ln/>
        </p:spPr>
        <p:txBody>
          <a:bodyPr wrap="square" rtlCol="0" anchor="ctr"/>
          <a:lstStyle/>
          <a:p>
            <a:pPr indent="0" marL="0">
              <a:buNone/>
            </a:pPr>
            <a:r>
              <a:rPr lang="en-US" sz="1400" dirty="0">
                <a:solidFill>
                  <a:srgbClr val="DDEEFF"/>
                </a:solidFill>
                <a:latin typeface="Arial" pitchFamily="34" charset="0"/>
                <a:ea typeface="Arial" pitchFamily="34" charset="-122"/>
                <a:cs typeface="Arial" pitchFamily="34" charset="-120"/>
              </a:rPr>
              <a:t>•  Transforms ministry from performance to overflow</a:t>
            </a:r>
            <a:endParaRPr lang="en-US" sz="1400" dirty="0"/>
          </a:p>
        </p:txBody>
      </p:sp>
      <p:sp>
        <p:nvSpPr>
          <p:cNvPr id="15" name="Text 13"/>
          <p:cNvSpPr/>
          <p:nvPr/>
        </p:nvSpPr>
        <p:spPr>
          <a:xfrm>
            <a:off x="457200" y="4754880"/>
            <a:ext cx="8229600" cy="256032"/>
          </a:xfrm>
          <a:prstGeom prst="rect">
            <a:avLst/>
          </a:prstGeom>
          <a:noFill/>
          <a:ln/>
        </p:spPr>
        <p:txBody>
          <a:bodyPr wrap="square" rtlCol="0" anchor="ctr"/>
          <a:lstStyle/>
          <a:p>
            <a:pPr indent="0" marL="0">
              <a:buNone/>
            </a:pPr>
            <a:r>
              <a:rPr lang="en-US" sz="1400" i="1" dirty="0">
                <a:solidFill>
                  <a:srgbClr val="AAAAAA"/>
                </a:solidFill>
                <a:latin typeface="Georgia" pitchFamily="34" charset="0"/>
                <a:ea typeface="Georgia" pitchFamily="34" charset="-122"/>
                <a:cs typeface="Georgia" pitchFamily="34" charset="-120"/>
              </a:rPr>
              <a:t>“Without solitude it is virtually impossible to live a spiritual life.”</a:t>
            </a:r>
            <a:pPr indent="0" marL="0">
              <a:buNone/>
            </a:pPr>
            <a:r>
              <a:rPr lang="en-US" sz="1200" i="1" dirty="0">
                <a:solidFill>
                  <a:srgbClr val="6A84A8"/>
                </a:solidFill>
                <a:latin typeface="Arial" pitchFamily="34" charset="0"/>
                <a:ea typeface="Arial" pitchFamily="34" charset="-122"/>
                <a:cs typeface="Arial" pitchFamily="34" charset="-120"/>
              </a:rPr>
              <a:t>  — The Way of the Heart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FF3F8"/>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2800" b="1" dirty="0">
                <a:solidFill>
                  <a:srgbClr val="1C2B3A"/>
                </a:solidFill>
                <a:latin typeface="Georgia" pitchFamily="34" charset="0"/>
                <a:ea typeface="Georgia" pitchFamily="34" charset="-122"/>
                <a:cs typeface="Georgia" pitchFamily="34" charset="-120"/>
              </a:rPr>
              <a:t>Disciplines 2 &amp; 3: Silence and Prayer</a:t>
            </a:r>
            <a:endParaRPr lang="en-US" sz="2800" dirty="0"/>
          </a:p>
        </p:txBody>
      </p:sp>
      <p:sp>
        <p:nvSpPr>
          <p:cNvPr id="3" name="Shape 1"/>
          <p:cNvSpPr/>
          <p:nvPr/>
        </p:nvSpPr>
        <p:spPr>
          <a:xfrm>
            <a:off x="457200" y="960120"/>
            <a:ext cx="3931920" cy="37490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4" name="Shape 2"/>
          <p:cNvSpPr/>
          <p:nvPr/>
        </p:nvSpPr>
        <p:spPr>
          <a:xfrm>
            <a:off x="457200" y="960120"/>
            <a:ext cx="3931920" cy="548640"/>
          </a:xfrm>
          <a:prstGeom prst="rect">
            <a:avLst/>
          </a:prstGeom>
          <a:solidFill>
            <a:srgbClr val="1A3A6B"/>
          </a:solidFill>
          <a:ln/>
        </p:spPr>
      </p:sp>
      <p:sp>
        <p:nvSpPr>
          <p:cNvPr id="5" name="Text 3"/>
          <p:cNvSpPr/>
          <p:nvPr/>
        </p:nvSpPr>
        <p:spPr>
          <a:xfrm>
            <a:off x="548640" y="960120"/>
            <a:ext cx="3749040" cy="548640"/>
          </a:xfrm>
          <a:prstGeom prst="rect">
            <a:avLst/>
          </a:prstGeom>
          <a:noFill/>
          <a:ln/>
        </p:spPr>
        <p:txBody>
          <a:bodyPr wrap="square" rtlCol="0" anchor="ctr"/>
          <a:lstStyle/>
          <a:p>
            <a:pPr indent="0" marL="0">
              <a:buNone/>
            </a:pPr>
            <a:r>
              <a:rPr lang="en-US" sz="1800" b="1" spc="400" kern="0" dirty="0">
                <a:solidFill>
                  <a:srgbClr val="FFFFFF"/>
                </a:solidFill>
                <a:latin typeface="Arial" pitchFamily="34" charset="0"/>
                <a:ea typeface="Arial" pitchFamily="34" charset="-122"/>
                <a:cs typeface="Arial" pitchFamily="34" charset="-120"/>
              </a:rPr>
              <a:t>SILENCE</a:t>
            </a:r>
            <a:endParaRPr lang="en-US" sz="1800" dirty="0"/>
          </a:p>
        </p:txBody>
      </p:sp>
      <p:sp>
        <p:nvSpPr>
          <p:cNvPr id="6" name="Text 4"/>
          <p:cNvSpPr/>
          <p:nvPr/>
        </p:nvSpPr>
        <p:spPr>
          <a:xfrm>
            <a:off x="594360" y="1600200"/>
            <a:ext cx="3657600" cy="2926080"/>
          </a:xfrm>
          <a:prstGeom prst="rect">
            <a:avLst/>
          </a:prstGeom>
          <a:noFill/>
          <a:ln/>
        </p:spPr>
        <p:txBody>
          <a:bodyPr wrap="square" rtlCol="0" anchor="ctr"/>
          <a:lstStyle/>
          <a:p>
            <a:pPr indent="0" marL="0">
              <a:buNone/>
            </a:pPr>
            <a:r>
              <a:rPr lang="en-US" sz="1300" dirty="0">
                <a:solidFill>
                  <a:srgbClr val="444444"/>
                </a:solidFill>
                <a:latin typeface="Arial" pitchFamily="34" charset="0"/>
                <a:ea typeface="Arial" pitchFamily="34" charset="-122"/>
                <a:cs typeface="Arial" pitchFamily="34" charset="-120"/>
              </a:rPr>
              <a:t>Not the silence of emptiness, but the silence of receptivity.</a:t>
            </a:r>
            <a:endParaRPr lang="en-US" sz="1300" dirty="0"/>
          </a:p>
          <a:p>
            <a:pPr indent="0" marL="0">
              <a:buNone/>
            </a:pPr>
            <a:endParaRPr lang="en-US" sz="1300" dirty="0"/>
          </a:p>
          <a:p>
            <a:pPr indent="0" marL="0">
              <a:buNone/>
            </a:pPr>
            <a:r>
              <a:rPr lang="en-US" sz="1300" dirty="0">
                <a:solidFill>
                  <a:srgbClr val="444444"/>
                </a:solidFill>
                <a:latin typeface="Arial" pitchFamily="34" charset="0"/>
                <a:ea typeface="Arial" pitchFamily="34" charset="-122"/>
                <a:cs typeface="Arial" pitchFamily="34" charset="-120"/>
              </a:rPr>
              <a:t>The minister who speaks constantly is a minister who cannot truly listen. Words become a way of managing rather than meeting.</a:t>
            </a:r>
            <a:endParaRPr lang="en-US" sz="1300" dirty="0"/>
          </a:p>
          <a:p>
            <a:pPr indent="0" marL="0">
              <a:buNone/>
            </a:pPr>
            <a:endParaRPr lang="en-US" sz="1300" dirty="0"/>
          </a:p>
          <a:p>
            <a:pPr indent="0" marL="0">
              <a:buNone/>
            </a:pPr>
            <a:r>
              <a:rPr lang="en-US" sz="1300" dirty="0">
                <a:solidFill>
                  <a:srgbClr val="444444"/>
                </a:solidFill>
                <a:latin typeface="Arial" pitchFamily="34" charset="0"/>
                <a:ea typeface="Arial" pitchFamily="34" charset="-122"/>
                <a:cs typeface="Arial" pitchFamily="34" charset="-120"/>
              </a:rPr>
              <a:t>Desert silence is full—pregnant with attention. It is the posture that makes genuine encounter possible.</a:t>
            </a:r>
            <a:endParaRPr lang="en-US" sz="1300" dirty="0"/>
          </a:p>
          <a:p>
            <a:pPr indent="0" marL="0">
              <a:buNone/>
            </a:pPr>
            <a:endParaRPr lang="en-US" sz="1300" dirty="0"/>
          </a:p>
          <a:p>
            <a:pPr indent="0" marL="0">
              <a:buNone/>
            </a:pPr>
            <a:r>
              <a:rPr lang="en-US" sz="1300" dirty="0">
                <a:solidFill>
                  <a:srgbClr val="444444"/>
                </a:solidFill>
                <a:latin typeface="Arial" pitchFamily="34" charset="0"/>
                <a:ea typeface="Arial" pitchFamily="34" charset="-122"/>
                <a:cs typeface="Arial" pitchFamily="34" charset="-120"/>
              </a:rPr>
              <a:t>"Those who keep silence discover that they can speak."</a:t>
            </a:r>
            <a:endParaRPr lang="en-US" sz="1300" dirty="0"/>
          </a:p>
        </p:txBody>
      </p:sp>
      <p:sp>
        <p:nvSpPr>
          <p:cNvPr id="7" name="Shape 5"/>
          <p:cNvSpPr/>
          <p:nvPr/>
        </p:nvSpPr>
        <p:spPr>
          <a:xfrm>
            <a:off x="4754880" y="960120"/>
            <a:ext cx="3931920" cy="374904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8" name="Shape 6"/>
          <p:cNvSpPr/>
          <p:nvPr/>
        </p:nvSpPr>
        <p:spPr>
          <a:xfrm>
            <a:off x="4754880" y="960120"/>
            <a:ext cx="3931920" cy="548640"/>
          </a:xfrm>
          <a:prstGeom prst="rect">
            <a:avLst/>
          </a:prstGeom>
          <a:solidFill>
            <a:srgbClr val="1A3A6B"/>
          </a:solidFill>
          <a:ln/>
        </p:spPr>
      </p:sp>
      <p:sp>
        <p:nvSpPr>
          <p:cNvPr id="9" name="Text 7"/>
          <p:cNvSpPr/>
          <p:nvPr/>
        </p:nvSpPr>
        <p:spPr>
          <a:xfrm>
            <a:off x="4846320" y="960120"/>
            <a:ext cx="3749040" cy="548640"/>
          </a:xfrm>
          <a:prstGeom prst="rect">
            <a:avLst/>
          </a:prstGeom>
          <a:noFill/>
          <a:ln/>
        </p:spPr>
        <p:txBody>
          <a:bodyPr wrap="square" rtlCol="0" anchor="ctr"/>
          <a:lstStyle/>
          <a:p>
            <a:pPr indent="0" marL="0">
              <a:buNone/>
            </a:pPr>
            <a:r>
              <a:rPr lang="en-US" sz="1800" b="1" spc="400" kern="0" dirty="0">
                <a:solidFill>
                  <a:srgbClr val="FFFFFF"/>
                </a:solidFill>
                <a:latin typeface="Arial" pitchFamily="34" charset="0"/>
                <a:ea typeface="Arial" pitchFamily="34" charset="-122"/>
                <a:cs typeface="Arial" pitchFamily="34" charset="-120"/>
              </a:rPr>
              <a:t>PRAYER</a:t>
            </a:r>
            <a:endParaRPr lang="en-US" sz="1800" dirty="0"/>
          </a:p>
        </p:txBody>
      </p:sp>
      <p:sp>
        <p:nvSpPr>
          <p:cNvPr id="10" name="Text 8"/>
          <p:cNvSpPr/>
          <p:nvPr/>
        </p:nvSpPr>
        <p:spPr>
          <a:xfrm>
            <a:off x="4892040" y="1600200"/>
            <a:ext cx="3657600" cy="2926080"/>
          </a:xfrm>
          <a:prstGeom prst="rect">
            <a:avLst/>
          </a:prstGeom>
          <a:noFill/>
          <a:ln/>
        </p:spPr>
        <p:txBody>
          <a:bodyPr wrap="square" rtlCol="0" anchor="ctr"/>
          <a:lstStyle/>
          <a:p>
            <a:pPr indent="0" marL="0">
              <a:buNone/>
            </a:pPr>
            <a:r>
              <a:rPr lang="en-US" sz="1300" dirty="0">
                <a:solidFill>
                  <a:srgbClr val="444444"/>
                </a:solidFill>
                <a:latin typeface="Arial" pitchFamily="34" charset="0"/>
                <a:ea typeface="Arial" pitchFamily="34" charset="-122"/>
                <a:cs typeface="Arial" pitchFamily="34" charset="-120"/>
              </a:rPr>
              <a:t>Not primarily petition, but attention.</a:t>
            </a:r>
            <a:endParaRPr lang="en-US" sz="1300" dirty="0"/>
          </a:p>
          <a:p>
            <a:pPr indent="0" marL="0">
              <a:buNone/>
            </a:pPr>
            <a:endParaRPr lang="en-US" sz="1300" dirty="0"/>
          </a:p>
          <a:p>
            <a:pPr indent="0" marL="0">
              <a:buNone/>
            </a:pPr>
            <a:r>
              <a:rPr lang="en-US" sz="1300" dirty="0">
                <a:solidFill>
                  <a:srgbClr val="444444"/>
                </a:solidFill>
                <a:latin typeface="Arial" pitchFamily="34" charset="0"/>
                <a:ea typeface="Arial" pitchFamily="34" charset="-122"/>
                <a:cs typeface="Arial" pitchFamily="34" charset="-120"/>
              </a:rPr>
              <a:t>Nouwen warns against the ‘suggestible heart’—the minister so responsive to the congregation’s emotional currents that they lose their own center.</a:t>
            </a:r>
            <a:endParaRPr lang="en-US" sz="1300" dirty="0"/>
          </a:p>
          <a:p>
            <a:pPr indent="0" marL="0">
              <a:buNone/>
            </a:pPr>
            <a:endParaRPr lang="en-US" sz="1300" dirty="0"/>
          </a:p>
          <a:p>
            <a:pPr indent="0" marL="0">
              <a:buNone/>
            </a:pPr>
            <a:r>
              <a:rPr lang="en-US" sz="1300" dirty="0">
                <a:solidFill>
                  <a:srgbClr val="444444"/>
                </a:solidFill>
                <a:latin typeface="Arial" pitchFamily="34" charset="0"/>
                <a:ea typeface="Arial" pitchFamily="34" charset="-122"/>
                <a:cs typeface="Arial" pitchFamily="34" charset="-120"/>
              </a:rPr>
              <a:t>Prayer is the practice by which the minister finds and keeps that center—so they can serve from a grounded, non-anxious presence.</a:t>
            </a:r>
            <a:endParaRPr lang="en-US" sz="1300" dirty="0"/>
          </a:p>
          <a:p>
            <a:pPr indent="0" marL="0">
              <a:buNone/>
            </a:pPr>
            <a:endParaRPr lang="en-US" sz="1300" dirty="0"/>
          </a:p>
          <a:p>
            <a:pPr indent="0" marL="0">
              <a:buNone/>
            </a:pPr>
            <a:r>
              <a:rPr lang="en-US" sz="1300" dirty="0">
                <a:solidFill>
                  <a:srgbClr val="444444"/>
                </a:solidFill>
                <a:latin typeface="Arial" pitchFamily="34" charset="0"/>
                <a:ea typeface="Arial" pitchFamily="34" charset="-122"/>
                <a:cs typeface="Arial" pitchFamily="34" charset="-120"/>
              </a:rPr>
              <a:t>"Prayer is the oxygen of the soul."</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C2B3A"/>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2600" b="1" dirty="0">
                <a:solidFill>
                  <a:srgbClr val="FFFFFF"/>
                </a:solidFill>
                <a:latin typeface="Georgia" pitchFamily="34" charset="0"/>
                <a:ea typeface="Georgia" pitchFamily="34" charset="-122"/>
                <a:cs typeface="Georgia" pitchFamily="34" charset="-120"/>
              </a:rPr>
              <a:t>The L’Arche Conversion: In the Name of Jesus (1989)</a:t>
            </a:r>
            <a:endParaRPr lang="en-US" sz="2600" dirty="0"/>
          </a:p>
        </p:txBody>
      </p:sp>
      <p:sp>
        <p:nvSpPr>
          <p:cNvPr id="3" name="Shape 1"/>
          <p:cNvSpPr/>
          <p:nvPr/>
        </p:nvSpPr>
        <p:spPr>
          <a:xfrm>
            <a:off x="457200" y="914400"/>
            <a:ext cx="8229600" cy="822960"/>
          </a:xfrm>
          <a:prstGeom prst="rect">
            <a:avLst/>
          </a:prstGeom>
          <a:solidFill>
            <a:srgbClr val="1E2E50"/>
          </a:solidFill>
          <a:ln/>
          <a:effectLst>
            <a:outerShdw sx="100000" sy="100000" kx="0" ky="0" algn="bl" rotWithShape="0" blurRad="101600" dist="38100" dir="8100000">
              <a:srgbClr val="000000">
                <a:alpha val="12000"/>
              </a:srgbClr>
            </a:outerShdw>
          </a:effectLst>
        </p:spPr>
      </p:sp>
      <p:sp>
        <p:nvSpPr>
          <p:cNvPr id="4" name="Text 2"/>
          <p:cNvSpPr/>
          <p:nvPr/>
        </p:nvSpPr>
        <p:spPr>
          <a:xfrm>
            <a:off x="640080" y="978408"/>
            <a:ext cx="7863840" cy="694944"/>
          </a:xfrm>
          <a:prstGeom prst="rect">
            <a:avLst/>
          </a:prstGeom>
          <a:noFill/>
          <a:ln/>
        </p:spPr>
        <p:txBody>
          <a:bodyPr wrap="square" rtlCol="0" anchor="ctr"/>
          <a:lstStyle/>
          <a:p>
            <a:pPr indent="0" marL="0">
              <a:buNone/>
            </a:pPr>
            <a:r>
              <a:rPr lang="en-US" sz="1400" dirty="0">
                <a:solidFill>
                  <a:srgbClr val="CCDDFF"/>
                </a:solidFill>
                <a:latin typeface="Arial" pitchFamily="34" charset="0"/>
                <a:ea typeface="Arial" pitchFamily="34" charset="-122"/>
                <a:cs typeface="Arial" pitchFamily="34" charset="-120"/>
              </a:rPr>
              <a:t>In 1986, Nouwen left Harvard to join L’Arche Daybreak in Ontario — a community of people with intellectual disabilities. He described it as the most important decision of his life.</a:t>
            </a:r>
            <a:endParaRPr lang="en-US" sz="1400" dirty="0"/>
          </a:p>
        </p:txBody>
      </p:sp>
      <p:sp>
        <p:nvSpPr>
          <p:cNvPr id="5" name="Shape 3"/>
          <p:cNvSpPr/>
          <p:nvPr/>
        </p:nvSpPr>
        <p:spPr>
          <a:xfrm>
            <a:off x="457200" y="1874520"/>
            <a:ext cx="8229600" cy="868680"/>
          </a:xfrm>
          <a:prstGeom prst="rect">
            <a:avLst/>
          </a:prstGeom>
          <a:solidFill>
            <a:srgbClr val="253A6A"/>
          </a:solidFill>
          <a:ln/>
          <a:effectLst>
            <a:outerShdw sx="100000" sy="100000" kx="0" ky="0" algn="bl" rotWithShape="0" blurRad="101600" dist="38100" dir="8100000">
              <a:srgbClr val="000000">
                <a:alpha val="12000"/>
              </a:srgbClr>
            </a:outerShdw>
          </a:effectLst>
        </p:spPr>
      </p:sp>
      <p:sp>
        <p:nvSpPr>
          <p:cNvPr id="6" name="Text 4"/>
          <p:cNvSpPr/>
          <p:nvPr/>
        </p:nvSpPr>
        <p:spPr>
          <a:xfrm>
            <a:off x="594360" y="1929384"/>
            <a:ext cx="2560320" cy="320040"/>
          </a:xfrm>
          <a:prstGeom prst="rect">
            <a:avLst/>
          </a:prstGeom>
          <a:noFill/>
          <a:ln/>
        </p:spPr>
        <p:txBody>
          <a:bodyPr wrap="square" lIns="0" tIns="0" rIns="0" bIns="0" rtlCol="0" anchor="ctr"/>
          <a:lstStyle/>
          <a:p>
            <a:pPr indent="0" marL="0">
              <a:buNone/>
            </a:pPr>
            <a:r>
              <a:rPr lang="en-US" sz="1200" b="1" dirty="0">
                <a:solidFill>
                  <a:srgbClr val="2C5FA8"/>
                </a:solidFill>
                <a:latin typeface="Arial" pitchFamily="34" charset="0"/>
                <a:ea typeface="Arial" pitchFamily="34" charset="-122"/>
                <a:cs typeface="Arial" pitchFamily="34" charset="-120"/>
              </a:rPr>
              <a:t>Temptation: Relevance</a:t>
            </a:r>
            <a:endParaRPr lang="en-US" sz="1200" dirty="0"/>
          </a:p>
        </p:txBody>
      </p:sp>
      <p:sp>
        <p:nvSpPr>
          <p:cNvPr id="7" name="Text 5"/>
          <p:cNvSpPr/>
          <p:nvPr/>
        </p:nvSpPr>
        <p:spPr>
          <a:xfrm>
            <a:off x="594360" y="2258568"/>
            <a:ext cx="2560320" cy="274320"/>
          </a:xfrm>
          <a:prstGeom prst="rect">
            <a:avLst/>
          </a:prstGeom>
          <a:noFill/>
          <a:ln/>
        </p:spPr>
        <p:txBody>
          <a:bodyPr wrap="square" lIns="0" tIns="0" rIns="0" bIns="0" rtlCol="0" anchor="ctr"/>
          <a:lstStyle/>
          <a:p>
            <a:pPr indent="0" marL="0">
              <a:buNone/>
            </a:pPr>
            <a:r>
              <a:rPr lang="en-US" sz="1200" i="1" dirty="0">
                <a:solidFill>
                  <a:srgbClr val="6A84A8"/>
                </a:solidFill>
                <a:latin typeface="Arial" pitchFamily="34" charset="0"/>
                <a:ea typeface="Arial" pitchFamily="34" charset="-122"/>
                <a:cs typeface="Arial" pitchFamily="34" charset="-120"/>
              </a:rPr>
              <a:t>Response: From relevance to prayer</a:t>
            </a:r>
            <a:endParaRPr lang="en-US" sz="1200" dirty="0"/>
          </a:p>
        </p:txBody>
      </p:sp>
      <p:sp>
        <p:nvSpPr>
          <p:cNvPr id="8" name="Text 6"/>
          <p:cNvSpPr/>
          <p:nvPr/>
        </p:nvSpPr>
        <p:spPr>
          <a:xfrm>
            <a:off x="3291840" y="1929384"/>
            <a:ext cx="5303520" cy="731520"/>
          </a:xfrm>
          <a:prstGeom prst="rect">
            <a:avLst/>
          </a:prstGeom>
          <a:noFill/>
          <a:ln/>
        </p:spPr>
        <p:txBody>
          <a:bodyPr wrap="square" rtlCol="0" anchor="ctr"/>
          <a:lstStyle/>
          <a:p>
            <a:pPr indent="0" marL="0">
              <a:buNone/>
            </a:pPr>
            <a:r>
              <a:rPr lang="en-US" sz="1300" i="1" dirty="0">
                <a:solidFill>
                  <a:srgbClr val="DDEEFF"/>
                </a:solidFill>
                <a:latin typeface="Georgia" pitchFamily="34" charset="0"/>
                <a:ea typeface="Georgia" pitchFamily="34" charset="-122"/>
                <a:cs typeface="Georgia" pitchFamily="34" charset="-120"/>
              </a:rPr>
              <a:t>“The question is not: How many people take me seriously? But: Do I take God seriously?”</a:t>
            </a:r>
            <a:endParaRPr lang="en-US" sz="1300" dirty="0"/>
          </a:p>
        </p:txBody>
      </p:sp>
      <p:sp>
        <p:nvSpPr>
          <p:cNvPr id="9" name="Shape 7"/>
          <p:cNvSpPr/>
          <p:nvPr/>
        </p:nvSpPr>
        <p:spPr>
          <a:xfrm>
            <a:off x="457200" y="2880360"/>
            <a:ext cx="8229600" cy="868680"/>
          </a:xfrm>
          <a:prstGeom prst="rect">
            <a:avLst/>
          </a:prstGeom>
          <a:solidFill>
            <a:srgbClr val="253A6A"/>
          </a:solidFill>
          <a:ln/>
          <a:effectLst>
            <a:outerShdw sx="100000" sy="100000" kx="0" ky="0" algn="bl" rotWithShape="0" blurRad="101600" dist="38100" dir="8100000">
              <a:srgbClr val="000000">
                <a:alpha val="12000"/>
              </a:srgbClr>
            </a:outerShdw>
          </a:effectLst>
        </p:spPr>
      </p:sp>
      <p:sp>
        <p:nvSpPr>
          <p:cNvPr id="10" name="Text 8"/>
          <p:cNvSpPr/>
          <p:nvPr/>
        </p:nvSpPr>
        <p:spPr>
          <a:xfrm>
            <a:off x="594360" y="2935224"/>
            <a:ext cx="2560320" cy="320040"/>
          </a:xfrm>
          <a:prstGeom prst="rect">
            <a:avLst/>
          </a:prstGeom>
          <a:noFill/>
          <a:ln/>
        </p:spPr>
        <p:txBody>
          <a:bodyPr wrap="square" lIns="0" tIns="0" rIns="0" bIns="0" rtlCol="0" anchor="ctr"/>
          <a:lstStyle/>
          <a:p>
            <a:pPr indent="0" marL="0">
              <a:buNone/>
            </a:pPr>
            <a:r>
              <a:rPr lang="en-US" sz="1200" b="1" dirty="0">
                <a:solidFill>
                  <a:srgbClr val="2C5FA8"/>
                </a:solidFill>
                <a:latin typeface="Arial" pitchFamily="34" charset="0"/>
                <a:ea typeface="Arial" pitchFamily="34" charset="-122"/>
                <a:cs typeface="Arial" pitchFamily="34" charset="-120"/>
              </a:rPr>
              <a:t>Temptation: Popularity / Spectacle</a:t>
            </a:r>
            <a:endParaRPr lang="en-US" sz="1200" dirty="0"/>
          </a:p>
        </p:txBody>
      </p:sp>
      <p:sp>
        <p:nvSpPr>
          <p:cNvPr id="11" name="Text 9"/>
          <p:cNvSpPr/>
          <p:nvPr/>
        </p:nvSpPr>
        <p:spPr>
          <a:xfrm>
            <a:off x="594360" y="3264408"/>
            <a:ext cx="2560320" cy="274320"/>
          </a:xfrm>
          <a:prstGeom prst="rect">
            <a:avLst/>
          </a:prstGeom>
          <a:noFill/>
          <a:ln/>
        </p:spPr>
        <p:txBody>
          <a:bodyPr wrap="square" lIns="0" tIns="0" rIns="0" bIns="0" rtlCol="0" anchor="ctr"/>
          <a:lstStyle/>
          <a:p>
            <a:pPr indent="0" marL="0">
              <a:buNone/>
            </a:pPr>
            <a:r>
              <a:rPr lang="en-US" sz="1200" i="1" dirty="0">
                <a:solidFill>
                  <a:srgbClr val="6A84A8"/>
                </a:solidFill>
                <a:latin typeface="Arial" pitchFamily="34" charset="0"/>
                <a:ea typeface="Arial" pitchFamily="34" charset="-122"/>
                <a:cs typeface="Arial" pitchFamily="34" charset="-120"/>
              </a:rPr>
              <a:t>Response: From popularity to ministry</a:t>
            </a:r>
            <a:endParaRPr lang="en-US" sz="1200" dirty="0"/>
          </a:p>
        </p:txBody>
      </p:sp>
      <p:sp>
        <p:nvSpPr>
          <p:cNvPr id="12" name="Text 10"/>
          <p:cNvSpPr/>
          <p:nvPr/>
        </p:nvSpPr>
        <p:spPr>
          <a:xfrm>
            <a:off x="3291840" y="2935224"/>
            <a:ext cx="5303520" cy="731520"/>
          </a:xfrm>
          <a:prstGeom prst="rect">
            <a:avLst/>
          </a:prstGeom>
          <a:noFill/>
          <a:ln/>
        </p:spPr>
        <p:txBody>
          <a:bodyPr wrap="square" rtlCol="0" anchor="ctr"/>
          <a:lstStyle/>
          <a:p>
            <a:pPr indent="0" marL="0">
              <a:buNone/>
            </a:pPr>
            <a:r>
              <a:rPr lang="en-US" sz="1300" i="1" dirty="0">
                <a:solidFill>
                  <a:srgbClr val="DDEEFF"/>
                </a:solidFill>
                <a:latin typeface="Georgia" pitchFamily="34" charset="0"/>
                <a:ea typeface="Georgia" pitchFamily="34" charset="-122"/>
                <a:cs typeface="Georgia" pitchFamily="34" charset="-120"/>
              </a:rPr>
              <a:t>“The temptation of the sensational is the temptation to replace God’s love with human applause.”</a:t>
            </a:r>
            <a:endParaRPr lang="en-US" sz="1300" dirty="0"/>
          </a:p>
        </p:txBody>
      </p:sp>
      <p:sp>
        <p:nvSpPr>
          <p:cNvPr id="13" name="Shape 11"/>
          <p:cNvSpPr/>
          <p:nvPr/>
        </p:nvSpPr>
        <p:spPr>
          <a:xfrm>
            <a:off x="457200" y="3886200"/>
            <a:ext cx="8229600" cy="868680"/>
          </a:xfrm>
          <a:prstGeom prst="rect">
            <a:avLst/>
          </a:prstGeom>
          <a:solidFill>
            <a:srgbClr val="253A6A"/>
          </a:solidFill>
          <a:ln/>
          <a:effectLst>
            <a:outerShdw sx="100000" sy="100000" kx="0" ky="0" algn="bl" rotWithShape="0" blurRad="101600" dist="38100" dir="8100000">
              <a:srgbClr val="000000">
                <a:alpha val="12000"/>
              </a:srgbClr>
            </a:outerShdw>
          </a:effectLst>
        </p:spPr>
      </p:sp>
      <p:sp>
        <p:nvSpPr>
          <p:cNvPr id="14" name="Text 12"/>
          <p:cNvSpPr/>
          <p:nvPr/>
        </p:nvSpPr>
        <p:spPr>
          <a:xfrm>
            <a:off x="594360" y="3941064"/>
            <a:ext cx="2560320" cy="320040"/>
          </a:xfrm>
          <a:prstGeom prst="rect">
            <a:avLst/>
          </a:prstGeom>
          <a:noFill/>
          <a:ln/>
        </p:spPr>
        <p:txBody>
          <a:bodyPr wrap="square" lIns="0" tIns="0" rIns="0" bIns="0" rtlCol="0" anchor="ctr"/>
          <a:lstStyle/>
          <a:p>
            <a:pPr indent="0" marL="0">
              <a:buNone/>
            </a:pPr>
            <a:r>
              <a:rPr lang="en-US" sz="1200" b="1" dirty="0">
                <a:solidFill>
                  <a:srgbClr val="2C5FA8"/>
                </a:solidFill>
                <a:latin typeface="Arial" pitchFamily="34" charset="0"/>
                <a:ea typeface="Arial" pitchFamily="34" charset="-122"/>
                <a:cs typeface="Arial" pitchFamily="34" charset="-120"/>
              </a:rPr>
              <a:t>Temptation: Power / Control</a:t>
            </a:r>
            <a:endParaRPr lang="en-US" sz="1200" dirty="0"/>
          </a:p>
        </p:txBody>
      </p:sp>
      <p:sp>
        <p:nvSpPr>
          <p:cNvPr id="15" name="Text 13"/>
          <p:cNvSpPr/>
          <p:nvPr/>
        </p:nvSpPr>
        <p:spPr>
          <a:xfrm>
            <a:off x="594360" y="4270248"/>
            <a:ext cx="2560320" cy="274320"/>
          </a:xfrm>
          <a:prstGeom prst="rect">
            <a:avLst/>
          </a:prstGeom>
          <a:noFill/>
          <a:ln/>
        </p:spPr>
        <p:txBody>
          <a:bodyPr wrap="square" lIns="0" tIns="0" rIns="0" bIns="0" rtlCol="0" anchor="ctr"/>
          <a:lstStyle/>
          <a:p>
            <a:pPr indent="0" marL="0">
              <a:buNone/>
            </a:pPr>
            <a:r>
              <a:rPr lang="en-US" sz="1200" i="1" dirty="0">
                <a:solidFill>
                  <a:srgbClr val="6A84A8"/>
                </a:solidFill>
                <a:latin typeface="Arial" pitchFamily="34" charset="0"/>
                <a:ea typeface="Arial" pitchFamily="34" charset="-122"/>
                <a:cs typeface="Arial" pitchFamily="34" charset="-120"/>
              </a:rPr>
              <a:t>Response: From leading to being led</a:t>
            </a:r>
            <a:endParaRPr lang="en-US" sz="1200" dirty="0"/>
          </a:p>
        </p:txBody>
      </p:sp>
      <p:sp>
        <p:nvSpPr>
          <p:cNvPr id="16" name="Text 14"/>
          <p:cNvSpPr/>
          <p:nvPr/>
        </p:nvSpPr>
        <p:spPr>
          <a:xfrm>
            <a:off x="3291840" y="3941064"/>
            <a:ext cx="5303520" cy="731520"/>
          </a:xfrm>
          <a:prstGeom prst="rect">
            <a:avLst/>
          </a:prstGeom>
          <a:noFill/>
          <a:ln/>
        </p:spPr>
        <p:txBody>
          <a:bodyPr wrap="square" rtlCol="0" anchor="ctr"/>
          <a:lstStyle/>
          <a:p>
            <a:pPr indent="0" marL="0">
              <a:buNone/>
            </a:pPr>
            <a:r>
              <a:rPr lang="en-US" sz="1300" i="1" dirty="0">
                <a:solidFill>
                  <a:srgbClr val="DDEEFF"/>
                </a:solidFill>
                <a:latin typeface="Georgia" pitchFamily="34" charset="0"/>
                <a:ea typeface="Georgia" pitchFamily="34" charset="-122"/>
                <a:cs typeface="Georgia" pitchFamily="34" charset="-120"/>
              </a:rPr>
              <a:t>“The way of the Christian leader is not upward mobility, but downward mobility ending on the cross.”</a:t>
            </a:r>
            <a:endParaRPr lang="en-US" sz="1300" dirty="0"/>
          </a:p>
        </p:txBody>
      </p:sp>
      <p:sp>
        <p:nvSpPr>
          <p:cNvPr id="17" name="Text 15"/>
          <p:cNvSpPr/>
          <p:nvPr/>
        </p:nvSpPr>
        <p:spPr>
          <a:xfrm>
            <a:off x="457200" y="4773168"/>
            <a:ext cx="8229600" cy="228600"/>
          </a:xfrm>
          <a:prstGeom prst="rect">
            <a:avLst/>
          </a:prstGeom>
          <a:noFill/>
          <a:ln/>
        </p:spPr>
        <p:txBody>
          <a:bodyPr wrap="square" rtlCol="0" anchor="ctr"/>
          <a:lstStyle/>
          <a:p>
            <a:pPr algn="ctr" indent="0" marL="0">
              <a:buNone/>
            </a:pPr>
            <a:r>
              <a:rPr lang="en-US" sz="1300" i="1" dirty="0">
                <a:solidFill>
                  <a:srgbClr val="6A84A8"/>
                </a:solidFill>
                <a:latin typeface="Georgia" pitchFamily="34" charset="0"/>
                <a:ea typeface="Georgia" pitchFamily="34" charset="-122"/>
                <a:cs typeface="Georgia" pitchFamily="34" charset="-120"/>
              </a:rPr>
              <a:t>The residents of L’Arche could not read his books, but they loved him as he was. That was the conversion.</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FF3F8"/>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2400" b="1" dirty="0">
                <a:solidFill>
                  <a:srgbClr val="1C2B3A"/>
                </a:solidFill>
                <a:latin typeface="Georgia" pitchFamily="34" charset="0"/>
                <a:ea typeface="Georgia" pitchFamily="34" charset="-122"/>
                <a:cs typeface="Georgia" pitchFamily="34" charset="-120"/>
              </a:rPr>
              <a:t>The Return of the Prodigal Son: Three Ministerial Identities</a:t>
            </a:r>
            <a:endParaRPr lang="en-US" sz="2400" dirty="0"/>
          </a:p>
        </p:txBody>
      </p:sp>
      <p:sp>
        <p:nvSpPr>
          <p:cNvPr id="3" name="Text 1"/>
          <p:cNvSpPr/>
          <p:nvPr/>
        </p:nvSpPr>
        <p:spPr>
          <a:xfrm>
            <a:off x="457200" y="868680"/>
            <a:ext cx="8229600" cy="320040"/>
          </a:xfrm>
          <a:prstGeom prst="rect">
            <a:avLst/>
          </a:prstGeom>
          <a:noFill/>
          <a:ln/>
        </p:spPr>
        <p:txBody>
          <a:bodyPr wrap="square" rtlCol="0" anchor="ctr"/>
          <a:lstStyle/>
          <a:p>
            <a:pPr indent="0" marL="0">
              <a:buNone/>
            </a:pPr>
            <a:r>
              <a:rPr lang="en-US" sz="1400" i="1" dirty="0">
                <a:solidFill>
                  <a:srgbClr val="6A84A8"/>
                </a:solidFill>
                <a:latin typeface="Arial" pitchFamily="34" charset="0"/>
                <a:ea typeface="Arial" pitchFamily="34" charset="-122"/>
                <a:cs typeface="Arial" pitchFamily="34" charset="-120"/>
              </a:rPr>
              <a:t>Nouwen identifies the three figures as three possible ministerial postures (1992).</a:t>
            </a:r>
            <a:endParaRPr lang="en-US" sz="1400" dirty="0"/>
          </a:p>
        </p:txBody>
      </p:sp>
      <p:sp>
        <p:nvSpPr>
          <p:cNvPr id="4" name="Shape 2"/>
          <p:cNvSpPr/>
          <p:nvPr/>
        </p:nvSpPr>
        <p:spPr>
          <a:xfrm>
            <a:off x="365760" y="1371600"/>
            <a:ext cx="2606040" cy="33832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365760" y="1371600"/>
            <a:ext cx="2606040" cy="594360"/>
          </a:xfrm>
          <a:prstGeom prst="rect">
            <a:avLst/>
          </a:prstGeom>
          <a:solidFill>
            <a:srgbClr val="7A4A2A"/>
          </a:solidFill>
          <a:ln/>
        </p:spPr>
      </p:sp>
      <p:sp>
        <p:nvSpPr>
          <p:cNvPr id="6" name="Text 4"/>
          <p:cNvSpPr/>
          <p:nvPr/>
        </p:nvSpPr>
        <p:spPr>
          <a:xfrm>
            <a:off x="457200" y="1371600"/>
            <a:ext cx="2423160" cy="594360"/>
          </a:xfrm>
          <a:prstGeom prst="rect">
            <a:avLst/>
          </a:prstGeom>
          <a:noFill/>
          <a:ln/>
        </p:spPr>
        <p:txBody>
          <a:bodyPr wrap="square" rtlCol="0" anchor="ctr"/>
          <a:lstStyle/>
          <a:p>
            <a:pPr indent="0" marL="0">
              <a:buNone/>
            </a:pPr>
            <a:r>
              <a:rPr lang="en-US" sz="1400" b="1" dirty="0">
                <a:solidFill>
                  <a:srgbClr val="FFFFFF"/>
                </a:solidFill>
                <a:latin typeface="Georgia" pitchFamily="34" charset="0"/>
                <a:ea typeface="Georgia" pitchFamily="34" charset="-122"/>
                <a:cs typeface="Georgia" pitchFamily="34" charset="-120"/>
              </a:rPr>
              <a:t>The Younger Son</a:t>
            </a:r>
            <a:endParaRPr lang="en-US" sz="1400" dirty="0"/>
          </a:p>
        </p:txBody>
      </p:sp>
      <p:sp>
        <p:nvSpPr>
          <p:cNvPr id="7" name="Text 5"/>
          <p:cNvSpPr/>
          <p:nvPr/>
        </p:nvSpPr>
        <p:spPr>
          <a:xfrm>
            <a:off x="457200" y="2057400"/>
            <a:ext cx="2423160" cy="365760"/>
          </a:xfrm>
          <a:prstGeom prst="rect">
            <a:avLst/>
          </a:prstGeom>
          <a:noFill/>
          <a:ln/>
        </p:spPr>
        <p:txBody>
          <a:bodyPr wrap="square" rtlCol="0" anchor="ctr"/>
          <a:lstStyle/>
          <a:p>
            <a:pPr indent="0" marL="0">
              <a:buNone/>
            </a:pPr>
            <a:r>
              <a:rPr lang="en-US" sz="1200" b="1" dirty="0">
                <a:solidFill>
                  <a:srgbClr val="7A4A2A"/>
                </a:solidFill>
                <a:latin typeface="Arial" pitchFamily="34" charset="0"/>
                <a:ea typeface="Arial" pitchFamily="34" charset="-122"/>
                <a:cs typeface="Arial" pitchFamily="34" charset="-120"/>
              </a:rPr>
              <a:t>Idealism &amp; Restlessness</a:t>
            </a:r>
            <a:endParaRPr lang="en-US" sz="1200" dirty="0"/>
          </a:p>
        </p:txBody>
      </p:sp>
      <p:sp>
        <p:nvSpPr>
          <p:cNvPr id="8" name="Text 6"/>
          <p:cNvSpPr/>
          <p:nvPr/>
        </p:nvSpPr>
        <p:spPr>
          <a:xfrm>
            <a:off x="457200" y="2468880"/>
            <a:ext cx="2423160" cy="2148840"/>
          </a:xfrm>
          <a:prstGeom prst="rect">
            <a:avLst/>
          </a:prstGeom>
          <a:noFill/>
          <a:ln/>
        </p:spPr>
        <p:txBody>
          <a:bodyPr wrap="square" rtlCol="0" anchor="ctr"/>
          <a:lstStyle/>
          <a:p>
            <a:pPr indent="0" marL="0">
              <a:buNone/>
            </a:pPr>
            <a:r>
              <a:rPr lang="en-US" sz="1200" dirty="0">
                <a:solidFill>
                  <a:srgbClr val="444444"/>
                </a:solidFill>
                <a:latin typeface="Arial" pitchFamily="34" charset="0"/>
                <a:ea typeface="Arial" pitchFamily="34" charset="-122"/>
                <a:cs typeface="Arial" pitchFamily="34" charset="-120"/>
              </a:rPr>
              <a:t>Enthusiastic, entrepreneurial, prone to disillusionment. Goes far from home, squanders gifts, eventually returns. Marks: energy, creativity, also restlessness, self-focus, need for new experiences.</a:t>
            </a:r>
            <a:endParaRPr lang="en-US" sz="1200" dirty="0"/>
          </a:p>
        </p:txBody>
      </p:sp>
      <p:sp>
        <p:nvSpPr>
          <p:cNvPr id="9" name="Shape 7"/>
          <p:cNvSpPr/>
          <p:nvPr/>
        </p:nvSpPr>
        <p:spPr>
          <a:xfrm>
            <a:off x="3291840" y="1371600"/>
            <a:ext cx="2606040" cy="33832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0" name="Shape 8"/>
          <p:cNvSpPr/>
          <p:nvPr/>
        </p:nvSpPr>
        <p:spPr>
          <a:xfrm>
            <a:off x="3291840" y="1371600"/>
            <a:ext cx="2606040" cy="594360"/>
          </a:xfrm>
          <a:prstGeom prst="rect">
            <a:avLst/>
          </a:prstGeom>
          <a:solidFill>
            <a:srgbClr val="3A3A5A"/>
          </a:solidFill>
          <a:ln/>
        </p:spPr>
      </p:sp>
      <p:sp>
        <p:nvSpPr>
          <p:cNvPr id="11" name="Text 9"/>
          <p:cNvSpPr/>
          <p:nvPr/>
        </p:nvSpPr>
        <p:spPr>
          <a:xfrm>
            <a:off x="3383280" y="1371600"/>
            <a:ext cx="2423160" cy="594360"/>
          </a:xfrm>
          <a:prstGeom prst="rect">
            <a:avLst/>
          </a:prstGeom>
          <a:noFill/>
          <a:ln/>
        </p:spPr>
        <p:txBody>
          <a:bodyPr wrap="square" rtlCol="0" anchor="ctr"/>
          <a:lstStyle/>
          <a:p>
            <a:pPr indent="0" marL="0">
              <a:buNone/>
            </a:pPr>
            <a:r>
              <a:rPr lang="en-US" sz="1400" b="1" dirty="0">
                <a:solidFill>
                  <a:srgbClr val="FFFFFF"/>
                </a:solidFill>
                <a:latin typeface="Georgia" pitchFamily="34" charset="0"/>
                <a:ea typeface="Georgia" pitchFamily="34" charset="-122"/>
                <a:cs typeface="Georgia" pitchFamily="34" charset="-120"/>
              </a:rPr>
              <a:t>The Older Son</a:t>
            </a:r>
            <a:endParaRPr lang="en-US" sz="1400" dirty="0"/>
          </a:p>
        </p:txBody>
      </p:sp>
      <p:sp>
        <p:nvSpPr>
          <p:cNvPr id="12" name="Text 10"/>
          <p:cNvSpPr/>
          <p:nvPr/>
        </p:nvSpPr>
        <p:spPr>
          <a:xfrm>
            <a:off x="3383280" y="2057400"/>
            <a:ext cx="2423160" cy="365760"/>
          </a:xfrm>
          <a:prstGeom prst="rect">
            <a:avLst/>
          </a:prstGeom>
          <a:noFill/>
          <a:ln/>
        </p:spPr>
        <p:txBody>
          <a:bodyPr wrap="square" rtlCol="0" anchor="ctr"/>
          <a:lstStyle/>
          <a:p>
            <a:pPr indent="0" marL="0">
              <a:buNone/>
            </a:pPr>
            <a:r>
              <a:rPr lang="en-US" sz="1200" b="1" dirty="0">
                <a:solidFill>
                  <a:srgbClr val="3A3A5A"/>
                </a:solidFill>
                <a:latin typeface="Arial" pitchFamily="34" charset="0"/>
                <a:ea typeface="Arial" pitchFamily="34" charset="-122"/>
                <a:cs typeface="Arial" pitchFamily="34" charset="-120"/>
              </a:rPr>
              <a:t>Duty &amp; Resentment</a:t>
            </a:r>
            <a:endParaRPr lang="en-US" sz="1200" dirty="0"/>
          </a:p>
        </p:txBody>
      </p:sp>
      <p:sp>
        <p:nvSpPr>
          <p:cNvPr id="13" name="Text 11"/>
          <p:cNvSpPr/>
          <p:nvPr/>
        </p:nvSpPr>
        <p:spPr>
          <a:xfrm>
            <a:off x="3383280" y="2468880"/>
            <a:ext cx="2423160" cy="2148840"/>
          </a:xfrm>
          <a:prstGeom prst="rect">
            <a:avLst/>
          </a:prstGeom>
          <a:noFill/>
          <a:ln/>
        </p:spPr>
        <p:txBody>
          <a:bodyPr wrap="square" rtlCol="0" anchor="ctr"/>
          <a:lstStyle/>
          <a:p>
            <a:pPr indent="0" marL="0">
              <a:buNone/>
            </a:pPr>
            <a:r>
              <a:rPr lang="en-US" sz="1200" dirty="0">
                <a:solidFill>
                  <a:srgbClr val="444444"/>
                </a:solidFill>
                <a:latin typeface="Arial" pitchFamily="34" charset="0"/>
                <a:ea typeface="Arial" pitchFamily="34" charset="-122"/>
                <a:cs typeface="Arial" pitchFamily="34" charset="-120"/>
              </a:rPr>
              <a:t>Faithful but joyless. Has stayed but harbors bitterness. Has kept the rules but lost the relationship. Marks: reliability, competence, also hidden resentment and inability to celebrate others.</a:t>
            </a:r>
            <a:endParaRPr lang="en-US" sz="1200" dirty="0"/>
          </a:p>
        </p:txBody>
      </p:sp>
      <p:sp>
        <p:nvSpPr>
          <p:cNvPr id="14" name="Shape 12"/>
          <p:cNvSpPr/>
          <p:nvPr/>
        </p:nvSpPr>
        <p:spPr>
          <a:xfrm>
            <a:off x="6217920" y="1371600"/>
            <a:ext cx="2606040" cy="33832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15" name="Shape 13"/>
          <p:cNvSpPr/>
          <p:nvPr/>
        </p:nvSpPr>
        <p:spPr>
          <a:xfrm>
            <a:off x="6217920" y="1371600"/>
            <a:ext cx="2606040" cy="594360"/>
          </a:xfrm>
          <a:prstGeom prst="rect">
            <a:avLst/>
          </a:prstGeom>
          <a:solidFill>
            <a:srgbClr val="1A3A6B"/>
          </a:solidFill>
          <a:ln/>
        </p:spPr>
      </p:sp>
      <p:sp>
        <p:nvSpPr>
          <p:cNvPr id="16" name="Text 14"/>
          <p:cNvSpPr/>
          <p:nvPr/>
        </p:nvSpPr>
        <p:spPr>
          <a:xfrm>
            <a:off x="6309360" y="1371600"/>
            <a:ext cx="2423160" cy="594360"/>
          </a:xfrm>
          <a:prstGeom prst="rect">
            <a:avLst/>
          </a:prstGeom>
          <a:noFill/>
          <a:ln/>
        </p:spPr>
        <p:txBody>
          <a:bodyPr wrap="square" rtlCol="0" anchor="ctr"/>
          <a:lstStyle/>
          <a:p>
            <a:pPr indent="0" marL="0">
              <a:buNone/>
            </a:pPr>
            <a:r>
              <a:rPr lang="en-US" sz="1400" b="1" dirty="0">
                <a:solidFill>
                  <a:srgbClr val="FFFFFF"/>
                </a:solidFill>
                <a:latin typeface="Georgia" pitchFamily="34" charset="0"/>
                <a:ea typeface="Georgia" pitchFamily="34" charset="-122"/>
                <a:cs typeface="Georgia" pitchFamily="34" charset="-120"/>
              </a:rPr>
              <a:t>The Father</a:t>
            </a:r>
            <a:endParaRPr lang="en-US" sz="1400" dirty="0"/>
          </a:p>
        </p:txBody>
      </p:sp>
      <p:sp>
        <p:nvSpPr>
          <p:cNvPr id="17" name="Text 15"/>
          <p:cNvSpPr/>
          <p:nvPr/>
        </p:nvSpPr>
        <p:spPr>
          <a:xfrm>
            <a:off x="6309360" y="2057400"/>
            <a:ext cx="2423160" cy="365760"/>
          </a:xfrm>
          <a:prstGeom prst="rect">
            <a:avLst/>
          </a:prstGeom>
          <a:noFill/>
          <a:ln/>
        </p:spPr>
        <p:txBody>
          <a:bodyPr wrap="square" rtlCol="0" anchor="ctr"/>
          <a:lstStyle/>
          <a:p>
            <a:pPr indent="0" marL="0">
              <a:buNone/>
            </a:pPr>
            <a:r>
              <a:rPr lang="en-US" sz="1200" b="1" dirty="0">
                <a:solidFill>
                  <a:srgbClr val="1A3A6B"/>
                </a:solidFill>
                <a:latin typeface="Arial" pitchFamily="34" charset="0"/>
                <a:ea typeface="Arial" pitchFamily="34" charset="-122"/>
                <a:cs typeface="Arial" pitchFamily="34" charset="-120"/>
              </a:rPr>
              <a:t>Unconditional Welcome</a:t>
            </a:r>
            <a:endParaRPr lang="en-US" sz="1200" dirty="0"/>
          </a:p>
        </p:txBody>
      </p:sp>
      <p:sp>
        <p:nvSpPr>
          <p:cNvPr id="18" name="Text 16"/>
          <p:cNvSpPr/>
          <p:nvPr/>
        </p:nvSpPr>
        <p:spPr>
          <a:xfrm>
            <a:off x="6309360" y="2468880"/>
            <a:ext cx="2423160" cy="2148840"/>
          </a:xfrm>
          <a:prstGeom prst="rect">
            <a:avLst/>
          </a:prstGeom>
          <a:noFill/>
          <a:ln/>
        </p:spPr>
        <p:txBody>
          <a:bodyPr wrap="square" rtlCol="0" anchor="ctr"/>
          <a:lstStyle/>
          <a:p>
            <a:pPr indent="0" marL="0">
              <a:buNone/>
            </a:pPr>
            <a:r>
              <a:rPr lang="en-US" sz="1200" dirty="0">
                <a:solidFill>
                  <a:srgbClr val="444444"/>
                </a:solidFill>
                <a:latin typeface="Arial" pitchFamily="34" charset="0"/>
                <a:ea typeface="Arial" pitchFamily="34" charset="-122"/>
                <a:cs typeface="Arial" pitchFamily="34" charset="-120"/>
              </a:rPr>
              <a:t>The mature wounded healer. Runs to meet the returning son. Celebrates without lecture. Receives both sons with lavish grace. Has suffered deeply — and that suffering has become pure gift.</a:t>
            </a:r>
            <a:endParaRPr lang="en-US" sz="1200" dirty="0"/>
          </a:p>
        </p:txBody>
      </p:sp>
      <p:sp>
        <p:nvSpPr>
          <p:cNvPr id="19" name="Text 17"/>
          <p:cNvSpPr/>
          <p:nvPr/>
        </p:nvSpPr>
        <p:spPr>
          <a:xfrm>
            <a:off x="457200" y="4892040"/>
            <a:ext cx="8229600" cy="256032"/>
          </a:xfrm>
          <a:prstGeom prst="rect">
            <a:avLst/>
          </a:prstGeom>
          <a:noFill/>
          <a:ln/>
        </p:spPr>
        <p:txBody>
          <a:bodyPr wrap="square" rtlCol="0" anchor="ctr"/>
          <a:lstStyle/>
          <a:p>
            <a:pPr algn="ctr" indent="0" marL="0">
              <a:buNone/>
            </a:pPr>
            <a:r>
              <a:rPr lang="en-US" sz="1400" i="1" dirty="0">
                <a:solidFill>
                  <a:srgbClr val="1A3A6B"/>
                </a:solidFill>
                <a:latin typeface="Georgia" pitchFamily="34" charset="0"/>
                <a:ea typeface="Georgia" pitchFamily="34" charset="-122"/>
                <a:cs typeface="Georgia" pitchFamily="34" charset="-120"/>
              </a:rPr>
              <a:t>The vocation of the minister is to become the father. This is the work of a lifetime.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A3A6B"/>
        </a:solidFill>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112550"/>
          </a:solidFill>
          <a:ln/>
        </p:spPr>
      </p:sp>
      <p:sp>
        <p:nvSpPr>
          <p:cNvPr id="3" name="Shape 1"/>
          <p:cNvSpPr/>
          <p:nvPr/>
        </p:nvSpPr>
        <p:spPr>
          <a:xfrm>
            <a:off x="8979408" y="0"/>
            <a:ext cx="164592" cy="5143500"/>
          </a:xfrm>
          <a:prstGeom prst="rect">
            <a:avLst/>
          </a:prstGeom>
          <a:solidFill>
            <a:srgbClr val="112550"/>
          </a:solidFill>
          <a:ln/>
        </p:spPr>
      </p:sp>
      <p:sp>
        <p:nvSpPr>
          <p:cNvPr id="4" name="Text 2"/>
          <p:cNvSpPr/>
          <p:nvPr/>
        </p:nvSpPr>
        <p:spPr>
          <a:xfrm>
            <a:off x="914400" y="914400"/>
            <a:ext cx="7315200" cy="3474720"/>
          </a:xfrm>
          <a:prstGeom prst="rect">
            <a:avLst/>
          </a:prstGeom>
          <a:noFill/>
          <a:ln/>
        </p:spPr>
        <p:txBody>
          <a:bodyPr wrap="square" rtlCol="0" anchor="ctr"/>
          <a:lstStyle/>
          <a:p>
            <a:pPr algn="ctr" indent="0" marL="0">
              <a:buNone/>
            </a:pPr>
            <a:r>
              <a:rPr lang="en-US" sz="2600" i="1" dirty="0">
                <a:solidFill>
                  <a:srgbClr val="FFFFFF"/>
                </a:solidFill>
                <a:latin typeface="Georgia" pitchFamily="34" charset="0"/>
                <a:ea typeface="Georgia" pitchFamily="34" charset="-122"/>
                <a:cs typeface="Georgia" pitchFamily="34" charset="-120"/>
              </a:rPr>
              <a:t>“The way of the Christian leader is not the way of upward mobility in which our world has invested so much, but the way of downward mobility ending on the cross.”</a:t>
            </a:r>
            <a:endParaRPr lang="en-US" sz="2600" dirty="0"/>
          </a:p>
          <a:p>
            <a:pPr algn="ctr" indent="0" marL="0">
              <a:buNone/>
            </a:pPr>
            <a:endParaRPr lang="en-US" sz="2600" dirty="0"/>
          </a:p>
          <a:p>
            <a:pPr algn="ctr" indent="0" marL="0">
              <a:buNone/>
            </a:pPr>
            <a:r>
              <a:rPr lang="en-US" sz="1500" i="1" dirty="0">
                <a:solidFill>
                  <a:srgbClr val="DDE4EE"/>
                </a:solidFill>
                <a:latin typeface="Arial" pitchFamily="34" charset="0"/>
                <a:ea typeface="Arial" pitchFamily="34" charset="-122"/>
                <a:cs typeface="Arial" pitchFamily="34" charset="-120"/>
              </a:rPr>
              <a:t>— Henri Nouwen, In the Name of Jesus</a:t>
            </a:r>
            <a:endParaRPr lang="en-US" sz="2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FF3F8"/>
        </a:solidFill>
      </p:bgPr>
    </p:bg>
    <p:spTree>
      <p:nvGrpSpPr>
        <p:cNvPr id="1" name=""/>
        <p:cNvGrpSpPr/>
        <p:nvPr/>
      </p:nvGrpSpPr>
      <p:grpSpPr>
        <a:xfrm>
          <a:off x="0" y="0"/>
          <a:ext cx="0" cy="0"/>
          <a:chOff x="0" y="0"/>
          <a:chExt cx="0" cy="0"/>
        </a:xfrm>
      </p:grpSpPr>
      <p:sp>
        <p:nvSpPr>
          <p:cNvPr id="2" name="Text 0"/>
          <p:cNvSpPr/>
          <p:nvPr/>
        </p:nvSpPr>
        <p:spPr>
          <a:xfrm>
            <a:off x="457200" y="274320"/>
            <a:ext cx="8229600" cy="548640"/>
          </a:xfrm>
          <a:prstGeom prst="rect">
            <a:avLst/>
          </a:prstGeom>
          <a:noFill/>
          <a:ln/>
        </p:spPr>
        <p:txBody>
          <a:bodyPr wrap="square" rtlCol="0" anchor="ctr"/>
          <a:lstStyle/>
          <a:p>
            <a:pPr indent="0" marL="0">
              <a:buNone/>
            </a:pPr>
            <a:r>
              <a:rPr lang="en-US" sz="3000" b="1" dirty="0">
                <a:solidFill>
                  <a:srgbClr val="1C2B3A"/>
                </a:solidFill>
                <a:latin typeface="Georgia" pitchFamily="34" charset="0"/>
                <a:ea typeface="Georgia" pitchFamily="34" charset="-122"/>
                <a:cs typeface="Georgia" pitchFamily="34" charset="-120"/>
              </a:rPr>
              <a:t>A Practical Commitment</a:t>
            </a:r>
            <a:endParaRPr lang="en-US" sz="3000" dirty="0"/>
          </a:p>
        </p:txBody>
      </p:sp>
      <p:sp>
        <p:nvSpPr>
          <p:cNvPr id="3" name="Text 1"/>
          <p:cNvSpPr/>
          <p:nvPr/>
        </p:nvSpPr>
        <p:spPr>
          <a:xfrm>
            <a:off x="457200" y="914400"/>
            <a:ext cx="8229600" cy="320040"/>
          </a:xfrm>
          <a:prstGeom prst="rect">
            <a:avLst/>
          </a:prstGeom>
          <a:noFill/>
          <a:ln/>
        </p:spPr>
        <p:txBody>
          <a:bodyPr wrap="square" rtlCol="0" anchor="ctr"/>
          <a:lstStyle/>
          <a:p>
            <a:pPr indent="0" marL="0">
              <a:buNone/>
            </a:pPr>
            <a:r>
              <a:rPr lang="en-US" sz="1400" i="1" dirty="0">
                <a:solidFill>
                  <a:srgbClr val="6A84A8"/>
                </a:solidFill>
                <a:latin typeface="Arial" pitchFamily="34" charset="0"/>
                <a:ea typeface="Arial" pitchFamily="34" charset="-122"/>
                <a:cs typeface="Arial" pitchFamily="34" charset="-120"/>
              </a:rPr>
              <a:t>Not a technique to deploy, but a journey to begin.</a:t>
            </a:r>
            <a:endParaRPr lang="en-US" sz="1400" dirty="0"/>
          </a:p>
        </p:txBody>
      </p:sp>
      <p:sp>
        <p:nvSpPr>
          <p:cNvPr id="4" name="Shape 2"/>
          <p:cNvSpPr/>
          <p:nvPr/>
        </p:nvSpPr>
        <p:spPr>
          <a:xfrm>
            <a:off x="457200" y="1371600"/>
            <a:ext cx="8229600" cy="2468880"/>
          </a:xfrm>
          <a:prstGeom prst="rect">
            <a:avLst/>
          </a:prstGeom>
          <a:solidFill>
            <a:srgbClr val="FFFFFF"/>
          </a:solidFill>
          <a:ln/>
          <a:effectLst>
            <a:outerShdw sx="100000" sy="100000" kx="0" ky="0" algn="bl" rotWithShape="0" blurRad="101600" dist="38100" dir="8100000">
              <a:srgbClr val="000000">
                <a:alpha val="12000"/>
              </a:srgbClr>
            </a:outerShdw>
          </a:effectLst>
        </p:spPr>
      </p:sp>
      <p:sp>
        <p:nvSpPr>
          <p:cNvPr id="5" name="Shape 3"/>
          <p:cNvSpPr/>
          <p:nvPr/>
        </p:nvSpPr>
        <p:spPr>
          <a:xfrm>
            <a:off x="457200" y="1371600"/>
            <a:ext cx="73152" cy="2468880"/>
          </a:xfrm>
          <a:prstGeom prst="rect">
            <a:avLst/>
          </a:prstGeom>
          <a:solidFill>
            <a:srgbClr val="1A3A6B"/>
          </a:solidFill>
          <a:ln/>
        </p:spPr>
      </p:sp>
      <p:sp>
        <p:nvSpPr>
          <p:cNvPr id="6" name="Text 4"/>
          <p:cNvSpPr/>
          <p:nvPr/>
        </p:nvSpPr>
        <p:spPr>
          <a:xfrm>
            <a:off x="640080" y="1463040"/>
            <a:ext cx="7863840" cy="365760"/>
          </a:xfrm>
          <a:prstGeom prst="rect">
            <a:avLst/>
          </a:prstGeom>
          <a:noFill/>
          <a:ln/>
        </p:spPr>
        <p:txBody>
          <a:bodyPr wrap="square" rtlCol="0" anchor="ctr"/>
          <a:lstStyle/>
          <a:p>
            <a:pPr indent="0" marL="0">
              <a:buNone/>
            </a:pPr>
            <a:r>
              <a:rPr lang="en-US" sz="1400" b="1" dirty="0">
                <a:solidFill>
                  <a:srgbClr val="1C2B3A"/>
                </a:solidFill>
                <a:latin typeface="Arial" pitchFamily="34" charset="0"/>
                <a:ea typeface="Arial" pitchFamily="34" charset="-122"/>
                <a:cs typeface="Arial" pitchFamily="34" charset="-120"/>
              </a:rPr>
              <a:t>Complete this statement privately:</a:t>
            </a:r>
            <a:endParaRPr lang="en-US" sz="1400" dirty="0"/>
          </a:p>
        </p:txBody>
      </p:sp>
      <p:sp>
        <p:nvSpPr>
          <p:cNvPr id="7" name="Text 5"/>
          <p:cNvSpPr/>
          <p:nvPr/>
        </p:nvSpPr>
        <p:spPr>
          <a:xfrm>
            <a:off x="640080" y="1901952"/>
            <a:ext cx="7863840" cy="1691640"/>
          </a:xfrm>
          <a:prstGeom prst="rect">
            <a:avLst/>
          </a:prstGeom>
          <a:noFill/>
          <a:ln/>
        </p:spPr>
        <p:txBody>
          <a:bodyPr wrap="square" rtlCol="0" anchor="ctr"/>
          <a:lstStyle/>
          <a:p>
            <a:pPr indent="0" marL="0">
              <a:buNone/>
            </a:pPr>
            <a:r>
              <a:rPr lang="en-US" sz="1700" i="1" dirty="0">
                <a:solidFill>
                  <a:srgbClr val="444444"/>
                </a:solidFill>
                <a:latin typeface="Georgia" pitchFamily="34" charset="0"/>
                <a:ea typeface="Georgia" pitchFamily="34" charset="-122"/>
                <a:cs typeface="Georgia" pitchFamily="34" charset="-120"/>
              </a:rPr>
              <a:t>“Because of what I have encountered in these seminars, I will commit to [one specific practice] for the next [time period]. I will know it is working when [indicator].”</a:t>
            </a:r>
            <a:endParaRPr lang="en-US" sz="1700" dirty="0"/>
          </a:p>
        </p:txBody>
      </p:sp>
      <p:sp>
        <p:nvSpPr>
          <p:cNvPr id="8" name="Text 6"/>
          <p:cNvSpPr/>
          <p:nvPr/>
        </p:nvSpPr>
        <p:spPr>
          <a:xfrm>
            <a:off x="457200" y="3977640"/>
            <a:ext cx="8229600" cy="320040"/>
          </a:xfrm>
          <a:prstGeom prst="rect">
            <a:avLst/>
          </a:prstGeom>
          <a:noFill/>
          <a:ln/>
        </p:spPr>
        <p:txBody>
          <a:bodyPr wrap="square" rtlCol="0" anchor="ctr"/>
          <a:lstStyle/>
          <a:p>
            <a:pPr indent="0" marL="0">
              <a:buNone/>
            </a:pPr>
            <a:r>
              <a:rPr lang="en-US" sz="1300" b="1" dirty="0">
                <a:solidFill>
                  <a:srgbClr val="1C2B3A"/>
                </a:solidFill>
                <a:latin typeface="Arial" pitchFamily="34" charset="0"/>
                <a:ea typeface="Arial" pitchFamily="34" charset="-122"/>
                <a:cs typeface="Arial" pitchFamily="34" charset="-120"/>
              </a:rPr>
              <a:t>Possible practices:</a:t>
            </a:r>
            <a:endParaRPr lang="en-US" sz="1300" dirty="0"/>
          </a:p>
        </p:txBody>
      </p:sp>
      <p:sp>
        <p:nvSpPr>
          <p:cNvPr id="9" name="Text 7"/>
          <p:cNvSpPr/>
          <p:nvPr/>
        </p:nvSpPr>
        <p:spPr>
          <a:xfrm>
            <a:off x="457200" y="4389120"/>
            <a:ext cx="4023360" cy="274320"/>
          </a:xfrm>
          <a:prstGeom prst="rect">
            <a:avLst/>
          </a:prstGeom>
          <a:noFill/>
          <a:ln/>
        </p:spPr>
        <p:txBody>
          <a:bodyPr wrap="square" rtlCol="0" anchor="ctr"/>
          <a:lstStyle/>
          <a:p>
            <a:pPr indent="0" marL="0">
              <a:buNone/>
            </a:pPr>
            <a:r>
              <a:rPr lang="en-US" sz="1300" dirty="0">
                <a:solidFill>
                  <a:srgbClr val="555555"/>
                </a:solidFill>
                <a:latin typeface="Arial" pitchFamily="34" charset="0"/>
                <a:ea typeface="Arial" pitchFamily="34" charset="-122"/>
                <a:cs typeface="Arial" pitchFamily="34" charset="-120"/>
              </a:rPr>
              <a:t>•  20 minutes of silent prayer each morning</a:t>
            </a:r>
            <a:endParaRPr lang="en-US" sz="1300" dirty="0"/>
          </a:p>
        </p:txBody>
      </p:sp>
      <p:sp>
        <p:nvSpPr>
          <p:cNvPr id="10" name="Text 8"/>
          <p:cNvSpPr/>
          <p:nvPr/>
        </p:nvSpPr>
        <p:spPr>
          <a:xfrm>
            <a:off x="457200" y="4773168"/>
            <a:ext cx="4023360" cy="274320"/>
          </a:xfrm>
          <a:prstGeom prst="rect">
            <a:avLst/>
          </a:prstGeom>
          <a:noFill/>
          <a:ln/>
        </p:spPr>
        <p:txBody>
          <a:bodyPr wrap="square" rtlCol="0" anchor="ctr"/>
          <a:lstStyle/>
          <a:p>
            <a:pPr indent="0" marL="0">
              <a:buNone/>
            </a:pPr>
            <a:r>
              <a:rPr lang="en-US" sz="1300" dirty="0">
                <a:solidFill>
                  <a:srgbClr val="555555"/>
                </a:solidFill>
                <a:latin typeface="Arial" pitchFamily="34" charset="0"/>
                <a:ea typeface="Arial" pitchFamily="34" charset="-122"/>
                <a:cs typeface="Arial" pitchFamily="34" charset="-120"/>
              </a:rPr>
              <a:t>•  Weekly journaling on where wounds showed up in ministry</a:t>
            </a:r>
            <a:endParaRPr lang="en-US" sz="1300" dirty="0"/>
          </a:p>
        </p:txBody>
      </p:sp>
      <p:sp>
        <p:nvSpPr>
          <p:cNvPr id="11" name="Text 9"/>
          <p:cNvSpPr/>
          <p:nvPr/>
        </p:nvSpPr>
        <p:spPr>
          <a:xfrm>
            <a:off x="4754880" y="4389120"/>
            <a:ext cx="4023360" cy="274320"/>
          </a:xfrm>
          <a:prstGeom prst="rect">
            <a:avLst/>
          </a:prstGeom>
          <a:noFill/>
          <a:ln/>
        </p:spPr>
        <p:txBody>
          <a:bodyPr wrap="square" rtlCol="0" anchor="ctr"/>
          <a:lstStyle/>
          <a:p>
            <a:pPr indent="0" marL="0">
              <a:buNone/>
            </a:pPr>
            <a:r>
              <a:rPr lang="en-US" sz="1300" dirty="0">
                <a:solidFill>
                  <a:srgbClr val="555555"/>
                </a:solidFill>
                <a:latin typeface="Arial" pitchFamily="34" charset="0"/>
                <a:ea typeface="Arial" pitchFamily="34" charset="-122"/>
                <a:cs typeface="Arial" pitchFamily="34" charset="-120"/>
              </a:rPr>
              <a:t>•  Beginning a spiritual direction relationship</a:t>
            </a:r>
            <a:endParaRPr lang="en-US" sz="1300" dirty="0"/>
          </a:p>
        </p:txBody>
      </p:sp>
      <p:sp>
        <p:nvSpPr>
          <p:cNvPr id="12" name="Text 10"/>
          <p:cNvSpPr/>
          <p:nvPr/>
        </p:nvSpPr>
        <p:spPr>
          <a:xfrm>
            <a:off x="4754880" y="4773168"/>
            <a:ext cx="4023360" cy="274320"/>
          </a:xfrm>
          <a:prstGeom prst="rect">
            <a:avLst/>
          </a:prstGeom>
          <a:noFill/>
          <a:ln/>
        </p:spPr>
        <p:txBody>
          <a:bodyPr wrap="square" rtlCol="0" anchor="ctr"/>
          <a:lstStyle/>
          <a:p>
            <a:pPr indent="0" marL="0">
              <a:buNone/>
            </a:pPr>
            <a:r>
              <a:rPr lang="en-US" sz="1300" dirty="0">
                <a:solidFill>
                  <a:srgbClr val="555555"/>
                </a:solidFill>
                <a:latin typeface="Arial" pitchFamily="34" charset="0"/>
                <a:ea typeface="Arial" pitchFamily="34" charset="-122"/>
                <a:cs typeface="Arial" pitchFamily="34" charset="-120"/>
              </a:rPr>
              <a:t>•  Reading one Nouwen book in the next 30 days</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C2B3A"/>
        </a:solidFill>
      </p:bgPr>
    </p:bg>
    <p:spTree>
      <p:nvGrpSpPr>
        <p:cNvPr id="1" name=""/>
        <p:cNvGrpSpPr/>
        <p:nvPr/>
      </p:nvGrpSpPr>
      <p:grpSpPr>
        <a:xfrm>
          <a:off x="0" y="0"/>
          <a:ext cx="0" cy="0"/>
          <a:chOff x="0" y="0"/>
          <a:chExt cx="0" cy="0"/>
        </a:xfrm>
      </p:grpSpPr>
      <p:sp>
        <p:nvSpPr>
          <p:cNvPr id="2" name="Text 0"/>
          <p:cNvSpPr/>
          <p:nvPr/>
        </p:nvSpPr>
        <p:spPr>
          <a:xfrm>
            <a:off x="457200" y="365760"/>
            <a:ext cx="8229600" cy="548640"/>
          </a:xfrm>
          <a:prstGeom prst="rect">
            <a:avLst/>
          </a:prstGeom>
          <a:noFill/>
          <a:ln/>
        </p:spPr>
        <p:txBody>
          <a:bodyPr wrap="square" rtlCol="0" anchor="ctr"/>
          <a:lstStyle/>
          <a:p>
            <a:pPr indent="0" marL="0">
              <a:buNone/>
            </a:pPr>
            <a:r>
              <a:rPr lang="en-US" sz="3000" b="1" dirty="0">
                <a:solidFill>
                  <a:srgbClr val="FFFFFF"/>
                </a:solidFill>
                <a:latin typeface="Georgia" pitchFamily="34" charset="0"/>
                <a:ea typeface="Georgia" pitchFamily="34" charset="-122"/>
                <a:cs typeface="Georgia" pitchFamily="34" charset="-120"/>
              </a:rPr>
              <a:t>Final Discussion &amp; Reflection</a:t>
            </a:r>
            <a:endParaRPr lang="en-US" sz="3000" dirty="0"/>
          </a:p>
        </p:txBody>
      </p:sp>
      <p:sp>
        <p:nvSpPr>
          <p:cNvPr id="3" name="Shape 1"/>
          <p:cNvSpPr/>
          <p:nvPr/>
        </p:nvSpPr>
        <p:spPr>
          <a:xfrm>
            <a:off x="457200" y="960120"/>
            <a:ext cx="8229600" cy="36576"/>
          </a:xfrm>
          <a:prstGeom prst="rect">
            <a:avLst/>
          </a:prstGeom>
          <a:solidFill>
            <a:srgbClr val="1A3A6B"/>
          </a:solidFill>
          <a:ln/>
        </p:spPr>
      </p:sp>
      <p:sp>
        <p:nvSpPr>
          <p:cNvPr id="4" name="Shape 2"/>
          <p:cNvSpPr/>
          <p:nvPr/>
        </p:nvSpPr>
        <p:spPr>
          <a:xfrm>
            <a:off x="457200" y="1143000"/>
            <a:ext cx="8229600" cy="1005840"/>
          </a:xfrm>
          <a:prstGeom prst="rect">
            <a:avLst/>
          </a:prstGeom>
          <a:solidFill>
            <a:srgbClr val="1E2E50"/>
          </a:solidFill>
          <a:ln/>
          <a:effectLst>
            <a:outerShdw sx="100000" sy="100000" kx="0" ky="0" algn="bl" rotWithShape="0" blurRad="101600" dist="38100" dir="8100000">
              <a:srgbClr val="000000">
                <a:alpha val="12000"/>
              </a:srgbClr>
            </a:outerShdw>
          </a:effectLst>
        </p:spPr>
      </p:sp>
      <p:sp>
        <p:nvSpPr>
          <p:cNvPr id="5" name="Text 3"/>
          <p:cNvSpPr/>
          <p:nvPr/>
        </p:nvSpPr>
        <p:spPr>
          <a:xfrm>
            <a:off x="640080" y="1188720"/>
            <a:ext cx="7863840" cy="914400"/>
          </a:xfrm>
          <a:prstGeom prst="rect">
            <a:avLst/>
          </a:prstGeom>
          <a:noFill/>
          <a:ln/>
        </p:spPr>
        <p:txBody>
          <a:bodyPr wrap="square" rtlCol="0" anchor="ctr"/>
          <a:lstStyle/>
          <a:p>
            <a:pPr indent="0" marL="0">
              <a:buNone/>
            </a:pPr>
            <a:r>
              <a:rPr lang="en-US" sz="1500" dirty="0">
                <a:solidFill>
                  <a:srgbClr val="DDEEFF"/>
                </a:solidFill>
                <a:latin typeface="Arial" pitchFamily="34" charset="0"/>
                <a:ea typeface="Arial" pitchFamily="34" charset="-122"/>
                <a:cs typeface="Arial" pitchFamily="34" charset="-120"/>
              </a:rPr>
              <a:t>1.  Which of the three disciplines (solitude, silence, prayer) is most absent from your current ministry life? What is preventing it?</a:t>
            </a:r>
            <a:endParaRPr lang="en-US" sz="1500" dirty="0"/>
          </a:p>
        </p:txBody>
      </p:sp>
      <p:sp>
        <p:nvSpPr>
          <p:cNvPr id="6" name="Shape 4"/>
          <p:cNvSpPr/>
          <p:nvPr/>
        </p:nvSpPr>
        <p:spPr>
          <a:xfrm>
            <a:off x="457200" y="2331720"/>
            <a:ext cx="8229600" cy="1005840"/>
          </a:xfrm>
          <a:prstGeom prst="rect">
            <a:avLst/>
          </a:prstGeom>
          <a:solidFill>
            <a:srgbClr val="1E2E50"/>
          </a:solidFill>
          <a:ln/>
          <a:effectLst>
            <a:outerShdw sx="100000" sy="100000" kx="0" ky="0" algn="bl" rotWithShape="0" blurRad="101600" dist="38100" dir="8100000">
              <a:srgbClr val="000000">
                <a:alpha val="12000"/>
              </a:srgbClr>
            </a:outerShdw>
          </a:effectLst>
        </p:spPr>
      </p:sp>
      <p:sp>
        <p:nvSpPr>
          <p:cNvPr id="7" name="Text 5"/>
          <p:cNvSpPr/>
          <p:nvPr/>
        </p:nvSpPr>
        <p:spPr>
          <a:xfrm>
            <a:off x="640080" y="2377440"/>
            <a:ext cx="7863840" cy="914400"/>
          </a:xfrm>
          <a:prstGeom prst="rect">
            <a:avLst/>
          </a:prstGeom>
          <a:noFill/>
          <a:ln/>
        </p:spPr>
        <p:txBody>
          <a:bodyPr wrap="square" rtlCol="0" anchor="ctr"/>
          <a:lstStyle/>
          <a:p>
            <a:pPr indent="0" marL="0">
              <a:buNone/>
            </a:pPr>
            <a:r>
              <a:rPr lang="en-US" sz="1500" dirty="0">
                <a:solidFill>
                  <a:srgbClr val="DDEEFF"/>
                </a:solidFill>
                <a:latin typeface="Arial" pitchFamily="34" charset="0"/>
                <a:ea typeface="Arial" pitchFamily="34" charset="-122"/>
                <a:cs typeface="Arial" pitchFamily="34" charset="-120"/>
              </a:rPr>
              <a:t>2.  Where do you feel the pull toward relevance most strongly in your ministry? What does it cost you?</a:t>
            </a:r>
            <a:endParaRPr lang="en-US" sz="1500" dirty="0"/>
          </a:p>
        </p:txBody>
      </p:sp>
      <p:sp>
        <p:nvSpPr>
          <p:cNvPr id="8" name="Shape 6"/>
          <p:cNvSpPr/>
          <p:nvPr/>
        </p:nvSpPr>
        <p:spPr>
          <a:xfrm>
            <a:off x="457200" y="3520440"/>
            <a:ext cx="8229600" cy="1005840"/>
          </a:xfrm>
          <a:prstGeom prst="rect">
            <a:avLst/>
          </a:prstGeom>
          <a:solidFill>
            <a:srgbClr val="1E2E50"/>
          </a:solidFill>
          <a:ln/>
          <a:effectLst>
            <a:outerShdw sx="100000" sy="100000" kx="0" ky="0" algn="bl" rotWithShape="0" blurRad="101600" dist="38100" dir="8100000">
              <a:srgbClr val="000000">
                <a:alpha val="12000"/>
              </a:srgbClr>
            </a:outerShdw>
          </a:effectLst>
        </p:spPr>
      </p:sp>
      <p:sp>
        <p:nvSpPr>
          <p:cNvPr id="9" name="Text 7"/>
          <p:cNvSpPr/>
          <p:nvPr/>
        </p:nvSpPr>
        <p:spPr>
          <a:xfrm>
            <a:off x="640080" y="3566160"/>
            <a:ext cx="7863840" cy="914400"/>
          </a:xfrm>
          <a:prstGeom prst="rect">
            <a:avLst/>
          </a:prstGeom>
          <a:noFill/>
          <a:ln/>
        </p:spPr>
        <p:txBody>
          <a:bodyPr wrap="square" rtlCol="0" anchor="ctr"/>
          <a:lstStyle/>
          <a:p>
            <a:pPr indent="0" marL="0">
              <a:buNone/>
            </a:pPr>
            <a:r>
              <a:rPr lang="en-US" sz="1500" dirty="0">
                <a:solidFill>
                  <a:srgbClr val="DDEEFF"/>
                </a:solidFill>
                <a:latin typeface="Arial" pitchFamily="34" charset="0"/>
                <a:ea typeface="Arial" pitchFamily="34" charset="-122"/>
                <a:cs typeface="Arial" pitchFamily="34" charset="-120"/>
              </a:rPr>
              <a:t>3.  In the Prodigal Son parable, which character do you most identify with in your current season? What would it mean to move toward the posture of the father?</a:t>
            </a:r>
            <a:endParaRPr lang="en-US" sz="1500" dirty="0"/>
          </a:p>
        </p:txBody>
      </p:sp>
      <p:sp>
        <p:nvSpPr>
          <p:cNvPr id="10" name="Text 8"/>
          <p:cNvSpPr/>
          <p:nvPr/>
        </p:nvSpPr>
        <p:spPr>
          <a:xfrm>
            <a:off x="457200" y="4709160"/>
            <a:ext cx="8229600" cy="274320"/>
          </a:xfrm>
          <a:prstGeom prst="rect">
            <a:avLst/>
          </a:prstGeom>
          <a:noFill/>
          <a:ln/>
        </p:spPr>
        <p:txBody>
          <a:bodyPr wrap="square" rtlCol="0" anchor="ctr"/>
          <a:lstStyle/>
          <a:p>
            <a:pPr algn="ctr" indent="0" marL="0">
              <a:buNone/>
            </a:pPr>
            <a:r>
              <a:rPr lang="en-US" sz="1400" i="1" dirty="0">
                <a:solidFill>
                  <a:srgbClr val="6A84A8"/>
                </a:solidFill>
                <a:latin typeface="Georgia" pitchFamily="34" charset="0"/>
                <a:ea typeface="Georgia" pitchFamily="34" charset="-122"/>
                <a:cs typeface="Georgia" pitchFamily="34" charset="-120"/>
              </a:rPr>
              <a:t>The wounded healer is not a technique. It is a life. And it begins today.</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 3: The Healer</dc:title>
  <dc:subject>PptxGenJS Presentation</dc:subject>
  <dc:creator>PptxGenJS</dc:creator>
  <cp:lastModifiedBy>PptxGenJS</cp:lastModifiedBy>
  <cp:revision>1</cp:revision>
  <dcterms:created xsi:type="dcterms:W3CDTF">2026-05-30T02:05:21Z</dcterms:created>
  <dcterms:modified xsi:type="dcterms:W3CDTF">2026-05-30T02:05:21Z</dcterms:modified>
</cp:coreProperties>
</file>