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B3A"/>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D5A27"/>
          </a:solidFill>
          <a:ln/>
        </p:spPr>
      </p:sp>
      <p:sp>
        <p:nvSpPr>
          <p:cNvPr id="3" name="Text 1"/>
          <p:cNvSpPr/>
          <p:nvPr/>
        </p:nvSpPr>
        <p:spPr>
          <a:xfrm>
            <a:off x="365760" y="365760"/>
            <a:ext cx="8412480" cy="365760"/>
          </a:xfrm>
          <a:prstGeom prst="rect">
            <a:avLst/>
          </a:prstGeom>
          <a:noFill/>
          <a:ln/>
        </p:spPr>
        <p:txBody>
          <a:bodyPr wrap="square" rtlCol="0" anchor="ctr"/>
          <a:lstStyle/>
          <a:p>
            <a:pPr indent="0" marL="0">
              <a:buNone/>
            </a:pPr>
            <a:r>
              <a:rPr lang="en-US" sz="1100" spc="500" kern="0" dirty="0">
                <a:solidFill>
                  <a:srgbClr val="7A9E7E"/>
                </a:solidFill>
                <a:latin typeface="Arial" pitchFamily="34" charset="0"/>
                <a:ea typeface="Arial" pitchFamily="34" charset="-122"/>
                <a:cs typeface="Arial" pitchFamily="34" charset="-120"/>
              </a:rPr>
              <a:t>HENRI NOUWEN SEMINAR SERIES</a:t>
            </a:r>
            <a:endParaRPr lang="en-US" sz="1100" dirty="0"/>
          </a:p>
        </p:txBody>
      </p:sp>
      <p:sp>
        <p:nvSpPr>
          <p:cNvPr id="4" name="Text 2"/>
          <p:cNvSpPr/>
          <p:nvPr/>
        </p:nvSpPr>
        <p:spPr>
          <a:xfrm>
            <a:off x="365760" y="960120"/>
            <a:ext cx="3657600" cy="457200"/>
          </a:xfrm>
          <a:prstGeom prst="rect">
            <a:avLst/>
          </a:prstGeom>
          <a:noFill/>
          <a:ln/>
        </p:spPr>
        <p:txBody>
          <a:bodyPr wrap="square" rtlCol="0" anchor="ctr"/>
          <a:lstStyle/>
          <a:p>
            <a:pPr indent="0" marL="0">
              <a:buNone/>
            </a:pPr>
            <a:r>
              <a:rPr lang="en-US" sz="1300" b="1" spc="400" kern="0" dirty="0">
                <a:solidFill>
                  <a:srgbClr val="4A8C3F"/>
                </a:solidFill>
                <a:latin typeface="Arial" pitchFamily="34" charset="0"/>
                <a:ea typeface="Arial" pitchFamily="34" charset="-122"/>
                <a:cs typeface="Arial" pitchFamily="34" charset="-120"/>
              </a:rPr>
              <a:t>SEMINAR TWO</a:t>
            </a:r>
            <a:endParaRPr lang="en-US" sz="1300" dirty="0"/>
          </a:p>
        </p:txBody>
      </p:sp>
      <p:sp>
        <p:nvSpPr>
          <p:cNvPr id="5" name="Text 3"/>
          <p:cNvSpPr/>
          <p:nvPr/>
        </p:nvSpPr>
        <p:spPr>
          <a:xfrm>
            <a:off x="365760" y="1417320"/>
            <a:ext cx="8412480" cy="1280160"/>
          </a:xfrm>
          <a:prstGeom prst="rect">
            <a:avLst/>
          </a:prstGeom>
          <a:noFill/>
          <a:ln/>
        </p:spPr>
        <p:txBody>
          <a:bodyPr wrap="square" rtlCol="0" anchor="ctr"/>
          <a:lstStyle/>
          <a:p>
            <a:pPr indent="0" marL="0">
              <a:buNone/>
            </a:pPr>
            <a:r>
              <a:rPr lang="en-US" sz="6000" b="1" dirty="0">
                <a:solidFill>
                  <a:srgbClr val="FFFFFF"/>
                </a:solidFill>
                <a:latin typeface="Georgia" pitchFamily="34" charset="0"/>
                <a:ea typeface="Georgia" pitchFamily="34" charset="-122"/>
                <a:cs typeface="Georgia" pitchFamily="34" charset="-120"/>
              </a:rPr>
              <a:t>The Healing</a:t>
            </a:r>
            <a:endParaRPr lang="en-US" sz="6000" dirty="0"/>
          </a:p>
        </p:txBody>
      </p:sp>
      <p:sp>
        <p:nvSpPr>
          <p:cNvPr id="6" name="Text 4"/>
          <p:cNvSpPr/>
          <p:nvPr/>
        </p:nvSpPr>
        <p:spPr>
          <a:xfrm>
            <a:off x="365760" y="2788920"/>
            <a:ext cx="6858000" cy="1005840"/>
          </a:xfrm>
          <a:prstGeom prst="rect">
            <a:avLst/>
          </a:prstGeom>
          <a:noFill/>
          <a:ln/>
        </p:spPr>
        <p:txBody>
          <a:bodyPr wrap="square" rtlCol="0" anchor="ctr"/>
          <a:lstStyle/>
          <a:p>
            <a:pPr indent="0" marL="0">
              <a:buNone/>
            </a:pPr>
            <a:r>
              <a:rPr lang="en-US" sz="2200" i="1" dirty="0">
                <a:solidFill>
                  <a:srgbClr val="7A9E7E"/>
                </a:solidFill>
                <a:latin typeface="Georgia" pitchFamily="34" charset="0"/>
                <a:ea typeface="Georgia" pitchFamily="34" charset="-122"/>
                <a:cs typeface="Georgia" pitchFamily="34" charset="-120"/>
              </a:rPr>
              <a:t>Hospitality, Presence,</a:t>
            </a:r>
            <a:endParaRPr lang="en-US" sz="2200" dirty="0"/>
          </a:p>
          <a:p>
            <a:pPr indent="0" marL="0">
              <a:buNone/>
            </a:pPr>
            <a:r>
              <a:rPr lang="en-US" sz="2200" i="1" dirty="0">
                <a:solidFill>
                  <a:srgbClr val="7A9E7E"/>
                </a:solidFill>
                <a:latin typeface="Georgia" pitchFamily="34" charset="0"/>
                <a:ea typeface="Georgia" pitchFamily="34" charset="-122"/>
                <a:cs typeface="Georgia" pitchFamily="34" charset="-120"/>
              </a:rPr>
              <a:t>and the Mutuality of Healing</a:t>
            </a:r>
            <a:endParaRPr lang="en-US" sz="2200" dirty="0"/>
          </a:p>
        </p:txBody>
      </p:sp>
      <p:sp>
        <p:nvSpPr>
          <p:cNvPr id="7" name="Text 5"/>
          <p:cNvSpPr/>
          <p:nvPr/>
        </p:nvSpPr>
        <p:spPr>
          <a:xfrm>
            <a:off x="365760" y="4480560"/>
            <a:ext cx="8412480" cy="320040"/>
          </a:xfrm>
          <a:prstGeom prst="rect">
            <a:avLst/>
          </a:prstGeom>
          <a:noFill/>
          <a:ln/>
        </p:spPr>
        <p:txBody>
          <a:bodyPr wrap="square" rtlCol="0" anchor="ctr"/>
          <a:lstStyle/>
          <a:p>
            <a:pPr indent="0" marL="0">
              <a:buNone/>
            </a:pPr>
            <a:r>
              <a:rPr lang="en-US" sz="1200" i="1" dirty="0">
                <a:solidFill>
                  <a:srgbClr val="666666"/>
                </a:solidFill>
                <a:latin typeface="Arial" pitchFamily="34" charset="0"/>
                <a:ea typeface="Arial" pitchFamily="34" charset="-122"/>
                <a:cs typeface="Arial" pitchFamily="34" charset="-120"/>
              </a:rPr>
              <a:t>Primary Sources: Reaching Out (1975) · Out of Solitude (1974) · Compassion (1982)</a:t>
            </a:r>
            <a:endParaRPr lang="en-US" sz="1200" dirty="0"/>
          </a:p>
        </p:txBody>
      </p:sp>
      <p:sp>
        <p:nvSpPr>
          <p:cNvPr id="8" name="Shape 6"/>
          <p:cNvSpPr/>
          <p:nvPr/>
        </p:nvSpPr>
        <p:spPr>
          <a:xfrm>
            <a:off x="7863840" y="914400"/>
            <a:ext cx="1005840" cy="1645920"/>
          </a:xfrm>
          <a:prstGeom prst="ellipse">
            <a:avLst/>
          </a:prstGeom>
          <a:solidFill>
            <a:srgbClr val="253545"/>
          </a:solidFill>
          <a:ln w="12700">
            <a:solidFill>
              <a:srgbClr val="253545"/>
            </a:solidFill>
            <a:prstDash val="solid"/>
          </a:ln>
        </p:spPr>
      </p:sp>
      <p:sp>
        <p:nvSpPr>
          <p:cNvPr id="9" name="Shape 7"/>
          <p:cNvSpPr/>
          <p:nvPr/>
        </p:nvSpPr>
        <p:spPr>
          <a:xfrm>
            <a:off x="8138160" y="2377440"/>
            <a:ext cx="731520" cy="1280160"/>
          </a:xfrm>
          <a:prstGeom prst="ellipse">
            <a:avLst/>
          </a:prstGeom>
          <a:solidFill>
            <a:srgbClr val="1E3828"/>
          </a:solidFill>
          <a:ln w="12700">
            <a:solidFill>
              <a:srgbClr val="1E3828"/>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F7F4"/>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D5A27"/>
          </a:solidFill>
          <a:ln/>
        </p:spPr>
      </p:sp>
      <p:sp>
        <p:nvSpPr>
          <p:cNvPr id="3" name="Text 1"/>
          <p:cNvSpPr/>
          <p:nvPr/>
        </p:nvSpPr>
        <p:spPr>
          <a:xfrm>
            <a:off x="365760" y="365760"/>
            <a:ext cx="8412480" cy="50292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Session 2 · Key Takeaways</a:t>
            </a:r>
            <a:endParaRPr lang="en-US" sz="2800" dirty="0"/>
          </a:p>
        </p:txBody>
      </p:sp>
      <p:sp>
        <p:nvSpPr>
          <p:cNvPr id="4" name="Shape 2"/>
          <p:cNvSpPr/>
          <p:nvPr/>
        </p:nvSpPr>
        <p:spPr>
          <a:xfrm>
            <a:off x="365760" y="1051560"/>
            <a:ext cx="841248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365760" y="1051560"/>
            <a:ext cx="73152" cy="777240"/>
          </a:xfrm>
          <a:prstGeom prst="rect">
            <a:avLst/>
          </a:prstGeom>
          <a:solidFill>
            <a:srgbClr val="2D5A27"/>
          </a:solidFill>
          <a:ln/>
        </p:spPr>
      </p:sp>
      <p:sp>
        <p:nvSpPr>
          <p:cNvPr id="6" name="Text 4"/>
          <p:cNvSpPr/>
          <p:nvPr/>
        </p:nvSpPr>
        <p:spPr>
          <a:xfrm>
            <a:off x="566928" y="1097280"/>
            <a:ext cx="256032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The primary offering is space.</a:t>
            </a:r>
            <a:endParaRPr lang="en-US" sz="1400" dirty="0"/>
          </a:p>
        </p:txBody>
      </p:sp>
      <p:sp>
        <p:nvSpPr>
          <p:cNvPr id="7" name="Text 5"/>
          <p:cNvSpPr/>
          <p:nvPr/>
        </p:nvSpPr>
        <p:spPr>
          <a:xfrm>
            <a:off x="566928" y="14173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Not content, not solutions, not programs — a free and hospitable space where others can be honest.</a:t>
            </a:r>
            <a:endParaRPr lang="en-US" sz="1300" dirty="0"/>
          </a:p>
        </p:txBody>
      </p:sp>
      <p:sp>
        <p:nvSpPr>
          <p:cNvPr id="8" name="Shape 6"/>
          <p:cNvSpPr/>
          <p:nvPr/>
        </p:nvSpPr>
        <p:spPr>
          <a:xfrm>
            <a:off x="365760" y="1965960"/>
            <a:ext cx="8412480" cy="777240"/>
          </a:xfrm>
          <a:prstGeom prst="rect">
            <a:avLst/>
          </a:prstGeom>
          <a:solidFill>
            <a:srgbClr val="E5EDDE"/>
          </a:solidFill>
          <a:ln/>
          <a:effectLst>
            <a:outerShdw sx="100000" sy="100000" kx="0" ky="0" algn="bl" rotWithShape="0" blurRad="101600" dist="38100" dir="8100000">
              <a:srgbClr val="000000">
                <a:alpha val="12000"/>
              </a:srgbClr>
            </a:outerShdw>
          </a:effectLst>
        </p:spPr>
      </p:sp>
      <p:sp>
        <p:nvSpPr>
          <p:cNvPr id="9" name="Shape 7"/>
          <p:cNvSpPr/>
          <p:nvPr/>
        </p:nvSpPr>
        <p:spPr>
          <a:xfrm>
            <a:off x="365760" y="1965960"/>
            <a:ext cx="73152" cy="777240"/>
          </a:xfrm>
          <a:prstGeom prst="rect">
            <a:avLst/>
          </a:prstGeom>
          <a:solidFill>
            <a:srgbClr val="2D5A27"/>
          </a:solidFill>
          <a:ln/>
        </p:spPr>
      </p:sp>
      <p:sp>
        <p:nvSpPr>
          <p:cNvPr id="10" name="Text 8"/>
          <p:cNvSpPr/>
          <p:nvPr/>
        </p:nvSpPr>
        <p:spPr>
          <a:xfrm>
            <a:off x="566928" y="2011680"/>
            <a:ext cx="256032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Three movements, not stages.</a:t>
            </a:r>
            <a:endParaRPr lang="en-US" sz="1400" dirty="0"/>
          </a:p>
        </p:txBody>
      </p:sp>
      <p:sp>
        <p:nvSpPr>
          <p:cNvPr id="11" name="Text 9"/>
          <p:cNvSpPr/>
          <p:nvPr/>
        </p:nvSpPr>
        <p:spPr>
          <a:xfrm>
            <a:off x="566928" y="23317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Loneliness → Solitude. Hostility → Hospitality. Illusion → Prayer. Lifelong tensions, not checkboxes.</a:t>
            </a:r>
            <a:endParaRPr lang="en-US" sz="1300" dirty="0"/>
          </a:p>
        </p:txBody>
      </p:sp>
      <p:sp>
        <p:nvSpPr>
          <p:cNvPr id="12" name="Shape 10"/>
          <p:cNvSpPr/>
          <p:nvPr/>
        </p:nvSpPr>
        <p:spPr>
          <a:xfrm>
            <a:off x="365760" y="2880360"/>
            <a:ext cx="841248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365760" y="2880360"/>
            <a:ext cx="73152" cy="777240"/>
          </a:xfrm>
          <a:prstGeom prst="rect">
            <a:avLst/>
          </a:prstGeom>
          <a:solidFill>
            <a:srgbClr val="2D5A27"/>
          </a:solidFill>
          <a:ln/>
        </p:spPr>
      </p:sp>
      <p:sp>
        <p:nvSpPr>
          <p:cNvPr id="14" name="Text 12"/>
          <p:cNvSpPr/>
          <p:nvPr/>
        </p:nvSpPr>
        <p:spPr>
          <a:xfrm>
            <a:off x="566928" y="2926080"/>
            <a:ext cx="256032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Healing is mutual.</a:t>
            </a:r>
            <a:endParaRPr lang="en-US" sz="1400" dirty="0"/>
          </a:p>
        </p:txBody>
      </p:sp>
      <p:sp>
        <p:nvSpPr>
          <p:cNvPr id="15" name="Text 13"/>
          <p:cNvSpPr/>
          <p:nvPr/>
        </p:nvSpPr>
        <p:spPr>
          <a:xfrm>
            <a:off x="566928" y="32461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Both minister and congregation are changed. This is not weakness; it is the shape of the Body of Christ.</a:t>
            </a:r>
            <a:endParaRPr lang="en-US" sz="1300" dirty="0"/>
          </a:p>
        </p:txBody>
      </p:sp>
      <p:sp>
        <p:nvSpPr>
          <p:cNvPr id="16" name="Shape 14"/>
          <p:cNvSpPr/>
          <p:nvPr/>
        </p:nvSpPr>
        <p:spPr>
          <a:xfrm>
            <a:off x="365760" y="3794760"/>
            <a:ext cx="8412480" cy="777240"/>
          </a:xfrm>
          <a:prstGeom prst="rect">
            <a:avLst/>
          </a:prstGeom>
          <a:solidFill>
            <a:srgbClr val="E5EDDE"/>
          </a:solidFill>
          <a:ln/>
          <a:effectLst>
            <a:outerShdw sx="100000" sy="100000" kx="0" ky="0" algn="bl" rotWithShape="0" blurRad="101600" dist="38100" dir="8100000">
              <a:srgbClr val="000000">
                <a:alpha val="12000"/>
              </a:srgbClr>
            </a:outerShdw>
          </a:effectLst>
        </p:spPr>
      </p:sp>
      <p:sp>
        <p:nvSpPr>
          <p:cNvPr id="17" name="Shape 15"/>
          <p:cNvSpPr/>
          <p:nvPr/>
        </p:nvSpPr>
        <p:spPr>
          <a:xfrm>
            <a:off x="365760" y="3794760"/>
            <a:ext cx="73152" cy="777240"/>
          </a:xfrm>
          <a:prstGeom prst="rect">
            <a:avLst/>
          </a:prstGeom>
          <a:solidFill>
            <a:srgbClr val="2D5A27"/>
          </a:solidFill>
          <a:ln/>
        </p:spPr>
      </p:sp>
      <p:sp>
        <p:nvSpPr>
          <p:cNvPr id="18" name="Text 16"/>
          <p:cNvSpPr/>
          <p:nvPr/>
        </p:nvSpPr>
        <p:spPr>
          <a:xfrm>
            <a:off x="566928" y="3840480"/>
            <a:ext cx="256032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Form matters as much as content.</a:t>
            </a:r>
            <a:endParaRPr lang="en-US" sz="1400" dirty="0"/>
          </a:p>
        </p:txBody>
      </p:sp>
      <p:sp>
        <p:nvSpPr>
          <p:cNvPr id="19" name="Text 17"/>
          <p:cNvSpPr/>
          <p:nvPr/>
        </p:nvSpPr>
        <p:spPr>
          <a:xfrm>
            <a:off x="566928" y="41605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How you serve is itself a form of healing. Compassionate presence cannot be replicated by efficient programs.</a:t>
            </a:r>
            <a:endParaRPr lang="en-US" sz="1300" dirty="0"/>
          </a:p>
        </p:txBody>
      </p:sp>
      <p:sp>
        <p:nvSpPr>
          <p:cNvPr id="20" name="Text 18"/>
          <p:cNvSpPr/>
          <p:nvPr/>
        </p:nvSpPr>
        <p:spPr>
          <a:xfrm>
            <a:off x="365760" y="4754880"/>
            <a:ext cx="8412480" cy="228600"/>
          </a:xfrm>
          <a:prstGeom prst="rect">
            <a:avLst/>
          </a:prstGeom>
          <a:noFill/>
          <a:ln/>
        </p:spPr>
        <p:txBody>
          <a:bodyPr wrap="square" rtlCol="0" anchor="ctr"/>
          <a:lstStyle/>
          <a:p>
            <a:pPr indent="0" marL="0">
              <a:buNone/>
            </a:pPr>
            <a:r>
              <a:rPr lang="en-US" sz="1200" i="1" dirty="0">
                <a:solidFill>
                  <a:srgbClr val="7A9E7E"/>
                </a:solidFill>
                <a:latin typeface="Arial" pitchFamily="34" charset="0"/>
                <a:ea typeface="Arial" pitchFamily="34" charset="-122"/>
                <a:cs typeface="Arial" pitchFamily="34" charset="-120"/>
              </a:rPr>
              <a:t>Next: Seminar Three — The Healer: Interior Formation and the Spirituality of Ministry</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F7F4"/>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3000" b="1" dirty="0">
                <a:solidFill>
                  <a:srgbClr val="1C2B3A"/>
                </a:solidFill>
                <a:latin typeface="Georgia" pitchFamily="34" charset="0"/>
                <a:ea typeface="Georgia" pitchFamily="34" charset="-122"/>
                <a:cs typeface="Georgia" pitchFamily="34" charset="-120"/>
              </a:rPr>
              <a:t>What Is Hospitality?</a:t>
            </a:r>
            <a:endParaRPr lang="en-US" sz="3000" dirty="0"/>
          </a:p>
        </p:txBody>
      </p:sp>
      <p:sp>
        <p:nvSpPr>
          <p:cNvPr id="3" name="Text 1"/>
          <p:cNvSpPr/>
          <p:nvPr/>
        </p:nvSpPr>
        <p:spPr>
          <a:xfrm>
            <a:off x="457200" y="914400"/>
            <a:ext cx="8229600" cy="320040"/>
          </a:xfrm>
          <a:prstGeom prst="rect">
            <a:avLst/>
          </a:prstGeom>
          <a:noFill/>
          <a:ln/>
        </p:spPr>
        <p:txBody>
          <a:bodyPr wrap="square" rtlCol="0" anchor="ctr"/>
          <a:lstStyle/>
          <a:p>
            <a:pPr indent="0" marL="0">
              <a:buNone/>
            </a:pPr>
            <a:r>
              <a:rPr lang="en-US" sz="1400" i="1" dirty="0">
                <a:solidFill>
                  <a:srgbClr val="7A9E7E"/>
                </a:solidFill>
                <a:latin typeface="Arial" pitchFamily="34" charset="0"/>
                <a:ea typeface="Arial" pitchFamily="34" charset="-122"/>
                <a:cs typeface="Arial" pitchFamily="34" charset="-120"/>
              </a:rPr>
              <a:t>Nouwen’s most influential concept — and his most counter-intuitive.</a:t>
            </a:r>
            <a:endParaRPr lang="en-US" sz="1400" dirty="0"/>
          </a:p>
        </p:txBody>
      </p:sp>
      <p:sp>
        <p:nvSpPr>
          <p:cNvPr id="4" name="Shape 2"/>
          <p:cNvSpPr/>
          <p:nvPr/>
        </p:nvSpPr>
        <p:spPr>
          <a:xfrm>
            <a:off x="457200" y="1371600"/>
            <a:ext cx="3749040" cy="3200400"/>
          </a:xfrm>
          <a:prstGeom prst="rect">
            <a:avLst/>
          </a:prstGeom>
          <a:solidFill>
            <a:srgbClr val="EAE4D9"/>
          </a:solidFill>
          <a:ln/>
          <a:effectLst>
            <a:outerShdw sx="100000" sy="100000" kx="0" ky="0" algn="bl" rotWithShape="0" blurRad="101600" dist="38100" dir="8100000">
              <a:srgbClr val="000000">
                <a:alpha val="12000"/>
              </a:srgbClr>
            </a:outerShdw>
          </a:effectLst>
        </p:spPr>
      </p:sp>
      <p:sp>
        <p:nvSpPr>
          <p:cNvPr id="5" name="Text 3"/>
          <p:cNvSpPr/>
          <p:nvPr/>
        </p:nvSpPr>
        <p:spPr>
          <a:xfrm>
            <a:off x="594360" y="1463040"/>
            <a:ext cx="3474720" cy="411480"/>
          </a:xfrm>
          <a:prstGeom prst="rect">
            <a:avLst/>
          </a:prstGeom>
          <a:noFill/>
          <a:ln/>
        </p:spPr>
        <p:txBody>
          <a:bodyPr wrap="square" rtlCol="0" anchor="ctr"/>
          <a:lstStyle/>
          <a:p>
            <a:pPr indent="0" marL="0">
              <a:buNone/>
            </a:pPr>
            <a:r>
              <a:rPr lang="en-US" sz="1500" b="1" dirty="0">
                <a:solidFill>
                  <a:srgbClr val="8B5E3C"/>
                </a:solidFill>
                <a:latin typeface="Arial" pitchFamily="34" charset="0"/>
                <a:ea typeface="Arial" pitchFamily="34" charset="-122"/>
                <a:cs typeface="Arial" pitchFamily="34" charset="-120"/>
              </a:rPr>
              <a:t>Hospitality is NOT…</a:t>
            </a:r>
            <a:endParaRPr lang="en-US" sz="1500" dirty="0"/>
          </a:p>
        </p:txBody>
      </p:sp>
      <p:sp>
        <p:nvSpPr>
          <p:cNvPr id="6" name="Text 4"/>
          <p:cNvSpPr/>
          <p:nvPr/>
        </p:nvSpPr>
        <p:spPr>
          <a:xfrm>
            <a:off x="640080" y="1965960"/>
            <a:ext cx="3383280" cy="411480"/>
          </a:xfrm>
          <a:prstGeom prst="rect">
            <a:avLst/>
          </a:prstGeom>
          <a:noFill/>
          <a:ln/>
        </p:spPr>
        <p:txBody>
          <a:bodyPr wrap="square" rtlCol="0" anchor="ctr"/>
          <a:lstStyle/>
          <a:p>
            <a:pPr indent="0" marL="0">
              <a:buNone/>
            </a:pPr>
            <a:r>
              <a:rPr lang="en-US" sz="1300" dirty="0">
                <a:solidFill>
                  <a:srgbClr val="7B4B2A"/>
                </a:solidFill>
                <a:latin typeface="Arial" pitchFamily="34" charset="0"/>
                <a:ea typeface="Arial" pitchFamily="34" charset="-122"/>
                <a:cs typeface="Arial" pitchFamily="34" charset="-120"/>
              </a:rPr>
              <a:t>✕  A warm welcome program</a:t>
            </a:r>
            <a:endParaRPr lang="en-US" sz="1300" dirty="0"/>
          </a:p>
        </p:txBody>
      </p:sp>
      <p:sp>
        <p:nvSpPr>
          <p:cNvPr id="7" name="Text 5"/>
          <p:cNvSpPr/>
          <p:nvPr/>
        </p:nvSpPr>
        <p:spPr>
          <a:xfrm>
            <a:off x="640080" y="2441448"/>
            <a:ext cx="3383280" cy="411480"/>
          </a:xfrm>
          <a:prstGeom prst="rect">
            <a:avLst/>
          </a:prstGeom>
          <a:noFill/>
          <a:ln/>
        </p:spPr>
        <p:txBody>
          <a:bodyPr wrap="square" rtlCol="0" anchor="ctr"/>
          <a:lstStyle/>
          <a:p>
            <a:pPr indent="0" marL="0">
              <a:buNone/>
            </a:pPr>
            <a:r>
              <a:rPr lang="en-US" sz="1300" dirty="0">
                <a:solidFill>
                  <a:srgbClr val="7B4B2A"/>
                </a:solidFill>
                <a:latin typeface="Arial" pitchFamily="34" charset="0"/>
                <a:ea typeface="Arial" pitchFamily="34" charset="-122"/>
                <a:cs typeface="Arial" pitchFamily="34" charset="-120"/>
              </a:rPr>
              <a:t>✕  Coffee and donuts</a:t>
            </a:r>
            <a:endParaRPr lang="en-US" sz="1300" dirty="0"/>
          </a:p>
        </p:txBody>
      </p:sp>
      <p:sp>
        <p:nvSpPr>
          <p:cNvPr id="8" name="Text 6"/>
          <p:cNvSpPr/>
          <p:nvPr/>
        </p:nvSpPr>
        <p:spPr>
          <a:xfrm>
            <a:off x="640080" y="2916936"/>
            <a:ext cx="3383280" cy="411480"/>
          </a:xfrm>
          <a:prstGeom prst="rect">
            <a:avLst/>
          </a:prstGeom>
          <a:noFill/>
          <a:ln/>
        </p:spPr>
        <p:txBody>
          <a:bodyPr wrap="square" rtlCol="0" anchor="ctr"/>
          <a:lstStyle/>
          <a:p>
            <a:pPr indent="0" marL="0">
              <a:buNone/>
            </a:pPr>
            <a:r>
              <a:rPr lang="en-US" sz="1300" dirty="0">
                <a:solidFill>
                  <a:srgbClr val="7B4B2A"/>
                </a:solidFill>
                <a:latin typeface="Arial" pitchFamily="34" charset="0"/>
                <a:ea typeface="Arial" pitchFamily="34" charset="-122"/>
                <a:cs typeface="Arial" pitchFamily="34" charset="-120"/>
              </a:rPr>
              <a:t>✕  Social nicety or pleasantry</a:t>
            </a:r>
            <a:endParaRPr lang="en-US" sz="1300" dirty="0"/>
          </a:p>
        </p:txBody>
      </p:sp>
      <p:sp>
        <p:nvSpPr>
          <p:cNvPr id="9" name="Text 7"/>
          <p:cNvSpPr/>
          <p:nvPr/>
        </p:nvSpPr>
        <p:spPr>
          <a:xfrm>
            <a:off x="640080" y="3392424"/>
            <a:ext cx="3383280" cy="411480"/>
          </a:xfrm>
          <a:prstGeom prst="rect">
            <a:avLst/>
          </a:prstGeom>
          <a:noFill/>
          <a:ln/>
        </p:spPr>
        <p:txBody>
          <a:bodyPr wrap="square" rtlCol="0" anchor="ctr"/>
          <a:lstStyle/>
          <a:p>
            <a:pPr indent="0" marL="0">
              <a:buNone/>
            </a:pPr>
            <a:r>
              <a:rPr lang="en-US" sz="1300" dirty="0">
                <a:solidFill>
                  <a:srgbClr val="7B4B2A"/>
                </a:solidFill>
                <a:latin typeface="Arial" pitchFamily="34" charset="0"/>
                <a:ea typeface="Arial" pitchFamily="34" charset="-122"/>
                <a:cs typeface="Arial" pitchFamily="34" charset="-120"/>
              </a:rPr>
              <a:t>✕  A technique for church growth</a:t>
            </a:r>
            <a:endParaRPr lang="en-US" sz="1300" dirty="0"/>
          </a:p>
        </p:txBody>
      </p:sp>
      <p:sp>
        <p:nvSpPr>
          <p:cNvPr id="10" name="Text 8"/>
          <p:cNvSpPr/>
          <p:nvPr/>
        </p:nvSpPr>
        <p:spPr>
          <a:xfrm>
            <a:off x="640080" y="3867912"/>
            <a:ext cx="3383280" cy="411480"/>
          </a:xfrm>
          <a:prstGeom prst="rect">
            <a:avLst/>
          </a:prstGeom>
          <a:noFill/>
          <a:ln/>
        </p:spPr>
        <p:txBody>
          <a:bodyPr wrap="square" rtlCol="0" anchor="ctr"/>
          <a:lstStyle/>
          <a:p>
            <a:pPr indent="0" marL="0">
              <a:buNone/>
            </a:pPr>
            <a:r>
              <a:rPr lang="en-US" sz="1300" dirty="0">
                <a:solidFill>
                  <a:srgbClr val="7B4B2A"/>
                </a:solidFill>
                <a:latin typeface="Arial" pitchFamily="34" charset="0"/>
                <a:ea typeface="Arial" pitchFamily="34" charset="-122"/>
                <a:cs typeface="Arial" pitchFamily="34" charset="-120"/>
              </a:rPr>
              <a:t>✕  A service delivery model</a:t>
            </a:r>
            <a:endParaRPr lang="en-US" sz="1300" dirty="0"/>
          </a:p>
        </p:txBody>
      </p:sp>
      <p:sp>
        <p:nvSpPr>
          <p:cNvPr id="11" name="Shape 9"/>
          <p:cNvSpPr/>
          <p:nvPr/>
        </p:nvSpPr>
        <p:spPr>
          <a:xfrm>
            <a:off x="4572000" y="1371600"/>
            <a:ext cx="4114800" cy="3200400"/>
          </a:xfrm>
          <a:prstGeom prst="rect">
            <a:avLst/>
          </a:prstGeom>
          <a:solidFill>
            <a:srgbClr val="2D5A27"/>
          </a:solidFill>
          <a:ln/>
          <a:effectLst>
            <a:outerShdw sx="100000" sy="100000" kx="0" ky="0" algn="bl" rotWithShape="0" blurRad="101600" dist="38100" dir="8100000">
              <a:srgbClr val="000000">
                <a:alpha val="12000"/>
              </a:srgbClr>
            </a:outerShdw>
          </a:effectLst>
        </p:spPr>
      </p:sp>
      <p:sp>
        <p:nvSpPr>
          <p:cNvPr id="12" name="Text 10"/>
          <p:cNvSpPr/>
          <p:nvPr/>
        </p:nvSpPr>
        <p:spPr>
          <a:xfrm>
            <a:off x="4709160" y="1463040"/>
            <a:ext cx="3840480" cy="411480"/>
          </a:xfrm>
          <a:prstGeom prst="rect">
            <a:avLst/>
          </a:prstGeom>
          <a:noFill/>
          <a:ln/>
        </p:spPr>
        <p:txBody>
          <a:bodyPr wrap="square" rtlCol="0" anchor="ctr"/>
          <a:lstStyle/>
          <a:p>
            <a:pPr indent="0" marL="0">
              <a:buNone/>
            </a:pPr>
            <a:r>
              <a:rPr lang="en-US" sz="1500" b="1" dirty="0">
                <a:solidFill>
                  <a:srgbClr val="FFFFFF"/>
                </a:solidFill>
                <a:latin typeface="Arial" pitchFamily="34" charset="0"/>
                <a:ea typeface="Arial" pitchFamily="34" charset="-122"/>
                <a:cs typeface="Arial" pitchFamily="34" charset="-120"/>
              </a:rPr>
              <a:t>Hospitality IS…</a:t>
            </a:r>
            <a:endParaRPr lang="en-US" sz="1500" dirty="0"/>
          </a:p>
        </p:txBody>
      </p:sp>
      <p:sp>
        <p:nvSpPr>
          <p:cNvPr id="13" name="Text 11"/>
          <p:cNvSpPr/>
          <p:nvPr/>
        </p:nvSpPr>
        <p:spPr>
          <a:xfrm>
            <a:off x="4709160" y="1920240"/>
            <a:ext cx="3840480" cy="2468880"/>
          </a:xfrm>
          <a:prstGeom prst="rect">
            <a:avLst/>
          </a:prstGeom>
          <a:noFill/>
          <a:ln/>
        </p:spPr>
        <p:txBody>
          <a:bodyPr wrap="square" rtlCol="0" anchor="t"/>
          <a:lstStyle/>
          <a:p>
            <a:pPr indent="0" marL="0">
              <a:buNone/>
            </a:pPr>
            <a:r>
              <a:rPr lang="en-US" sz="1400" dirty="0">
                <a:solidFill>
                  <a:srgbClr val="CCEECC"/>
                </a:solidFill>
                <a:latin typeface="Georgia" pitchFamily="34" charset="0"/>
                <a:ea typeface="Georgia" pitchFamily="34" charset="-122"/>
                <a:cs typeface="Georgia" pitchFamily="34" charset="-120"/>
              </a:rPr>
              <a:t>The intentional creation of a </a:t>
            </a:r>
            <a:pPr indent="0" marL="0">
              <a:buNone/>
            </a:pPr>
            <a:r>
              <a:rPr lang="en-US" sz="1400" b="1" dirty="0">
                <a:solidFill>
                  <a:srgbClr val="FFFFFF"/>
                </a:solidFill>
                <a:latin typeface="Georgia" pitchFamily="34" charset="0"/>
                <a:ea typeface="Georgia" pitchFamily="34" charset="-122"/>
                <a:cs typeface="Georgia" pitchFamily="34" charset="-120"/>
              </a:rPr>
              <a:t>free and friendly space</a:t>
            </a:r>
            <a:pPr indent="0" marL="0">
              <a:buNone/>
            </a:pPr>
            <a:r>
              <a:rPr lang="en-US" sz="1400" dirty="0">
                <a:solidFill>
                  <a:srgbClr val="CCEECC"/>
                </a:solidFill>
                <a:latin typeface="Georgia" pitchFamily="34" charset="0"/>
                <a:ea typeface="Georgia" pitchFamily="34" charset="-122"/>
                <a:cs typeface="Georgia" pitchFamily="34" charset="-120"/>
              </a:rPr>
              <a:t> where the stranger can become a guest and reveal their own truth.
</a:t>
            </a:r>
            <a:pPr indent="0" marL="0">
              <a:buNone/>
            </a:pPr>
            <a:r>
              <a:rPr lang="en-US" sz="1400" i="1" dirty="0">
                <a:solidFill>
                  <a:srgbClr val="FFFFFF"/>
                </a:solidFill>
                <a:latin typeface="Georgia" pitchFamily="34" charset="0"/>
                <a:ea typeface="Georgia" pitchFamily="34" charset="-122"/>
                <a:cs typeface="Georgia" pitchFamily="34" charset="-120"/>
              </a:rPr>
              <a:t>It is not about changing people. It is about creating conditions in which change becomes possible.</a:t>
            </a:r>
            <a:endParaRPr lang="en-US" sz="1400" dirty="0"/>
          </a:p>
        </p:txBody>
      </p:sp>
      <p:sp>
        <p:nvSpPr>
          <p:cNvPr id="14" name="Text 12"/>
          <p:cNvSpPr/>
          <p:nvPr/>
        </p:nvSpPr>
        <p:spPr>
          <a:xfrm>
            <a:off x="457200" y="4663440"/>
            <a:ext cx="8229600" cy="320040"/>
          </a:xfrm>
          <a:prstGeom prst="rect">
            <a:avLst/>
          </a:prstGeom>
          <a:noFill/>
          <a:ln/>
        </p:spPr>
        <p:txBody>
          <a:bodyPr wrap="square" rtlCol="0" anchor="ctr"/>
          <a:lstStyle/>
          <a:p>
            <a:pPr indent="0" marL="0">
              <a:buNone/>
            </a:pPr>
            <a:r>
              <a:rPr lang="en-US" sz="1300" i="1" dirty="0">
                <a:solidFill>
                  <a:srgbClr val="555555"/>
                </a:solidFill>
                <a:latin typeface="Georgia" pitchFamily="34" charset="0"/>
                <a:ea typeface="Georgia" pitchFamily="34" charset="-122"/>
                <a:cs typeface="Georgia" pitchFamily="34" charset="-120"/>
              </a:rPr>
              <a:t>“Hospitality is not to change people, but to offer them space where change can take place.”</a:t>
            </a:r>
            <a:pPr indent="0" marL="0">
              <a:buNone/>
            </a:pPr>
            <a:r>
              <a:rPr lang="en-US" sz="1200" i="1" dirty="0">
                <a:solidFill>
                  <a:srgbClr val="7A9E7E"/>
                </a:solidFill>
                <a:latin typeface="Georgia" pitchFamily="34" charset="0"/>
                <a:ea typeface="Georgia" pitchFamily="34" charset="-122"/>
                <a:cs typeface="Georgia" pitchFamily="34" charset="-120"/>
              </a:rPr>
              <a:t>  — Reaching Out</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2F7F4"/>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The Three Movements of the Spiritual Life</a:t>
            </a:r>
            <a:endParaRPr lang="en-US" sz="2800" dirty="0"/>
          </a:p>
        </p:txBody>
      </p:sp>
      <p:sp>
        <p:nvSpPr>
          <p:cNvPr id="3" name="Text 1"/>
          <p:cNvSpPr/>
          <p:nvPr/>
        </p:nvSpPr>
        <p:spPr>
          <a:xfrm>
            <a:off x="457200" y="868680"/>
            <a:ext cx="8229600" cy="320040"/>
          </a:xfrm>
          <a:prstGeom prst="rect">
            <a:avLst/>
          </a:prstGeom>
          <a:noFill/>
          <a:ln/>
        </p:spPr>
        <p:txBody>
          <a:bodyPr wrap="square" rtlCol="0" anchor="ctr"/>
          <a:lstStyle/>
          <a:p>
            <a:pPr indent="0" marL="0">
              <a:buNone/>
            </a:pPr>
            <a:r>
              <a:rPr lang="en-US" sz="1400" i="1" dirty="0">
                <a:solidFill>
                  <a:srgbClr val="7A9E7E"/>
                </a:solidFill>
                <a:latin typeface="Arial" pitchFamily="34" charset="0"/>
                <a:ea typeface="Arial" pitchFamily="34" charset="-122"/>
                <a:cs typeface="Arial" pitchFamily="34" charset="-120"/>
              </a:rPr>
              <a:t>From Reaching Out (1975) — three lifelong tensions, not stages to complete.</a:t>
            </a:r>
            <a:endParaRPr lang="en-US" sz="1400" dirty="0"/>
          </a:p>
        </p:txBody>
      </p:sp>
      <p:sp>
        <p:nvSpPr>
          <p:cNvPr id="4" name="Shape 2"/>
          <p:cNvSpPr/>
          <p:nvPr/>
        </p:nvSpPr>
        <p:spPr>
          <a:xfrm>
            <a:off x="457200" y="1371600"/>
            <a:ext cx="822960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457200" y="1371600"/>
            <a:ext cx="1645920" cy="1005840"/>
          </a:xfrm>
          <a:prstGeom prst="rect">
            <a:avLst/>
          </a:prstGeom>
          <a:solidFill>
            <a:srgbClr val="2D5A27"/>
          </a:solidFill>
          <a:ln/>
        </p:spPr>
      </p:sp>
      <p:sp>
        <p:nvSpPr>
          <p:cNvPr id="6" name="Text 4"/>
          <p:cNvSpPr/>
          <p:nvPr/>
        </p:nvSpPr>
        <p:spPr>
          <a:xfrm>
            <a:off x="502920" y="1463040"/>
            <a:ext cx="1554480" cy="365760"/>
          </a:xfrm>
          <a:prstGeom prst="rect">
            <a:avLst/>
          </a:prstGeom>
          <a:noFill/>
          <a:ln/>
        </p:spPr>
        <p:txBody>
          <a:bodyPr wrap="square" rtlCol="0" anchor="ctr"/>
          <a:lstStyle/>
          <a:p>
            <a:pPr algn="ctr" indent="0" marL="0">
              <a:buNone/>
            </a:pPr>
            <a:r>
              <a:rPr lang="en-US" sz="1100" b="1" spc="200" kern="0" dirty="0">
                <a:solidFill>
                  <a:srgbClr val="FFFFFF"/>
                </a:solidFill>
                <a:latin typeface="Arial" pitchFamily="34" charset="0"/>
                <a:ea typeface="Arial" pitchFamily="34" charset="-122"/>
                <a:cs typeface="Arial" pitchFamily="34" charset="-120"/>
              </a:rPr>
              <a:t>LONELINESS</a:t>
            </a:r>
            <a:endParaRPr lang="en-US" sz="1100" dirty="0"/>
          </a:p>
        </p:txBody>
      </p:sp>
      <p:sp>
        <p:nvSpPr>
          <p:cNvPr id="7" name="Text 5"/>
          <p:cNvSpPr/>
          <p:nvPr/>
        </p:nvSpPr>
        <p:spPr>
          <a:xfrm>
            <a:off x="502920" y="1828800"/>
            <a:ext cx="1554480" cy="365760"/>
          </a:xfrm>
          <a:prstGeom prst="rect">
            <a:avLst/>
          </a:prstGeom>
          <a:noFill/>
          <a:ln/>
        </p:spPr>
        <p:txBody>
          <a:bodyPr wrap="square" rtlCol="0" anchor="ctr"/>
          <a:lstStyle/>
          <a:p>
            <a:pPr algn="ctr" indent="0" marL="0">
              <a:buNone/>
            </a:pPr>
            <a:r>
              <a:rPr lang="en-US" sz="1800" dirty="0">
                <a:solidFill>
                  <a:srgbClr val="AADDAA"/>
                </a:solidFill>
              </a:rPr>
              <a:t>→</a:t>
            </a:r>
            <a:endParaRPr lang="en-US" sz="1800" dirty="0"/>
          </a:p>
        </p:txBody>
      </p:sp>
      <p:sp>
        <p:nvSpPr>
          <p:cNvPr id="8" name="Text 6"/>
          <p:cNvSpPr/>
          <p:nvPr/>
        </p:nvSpPr>
        <p:spPr>
          <a:xfrm>
            <a:off x="2240280" y="1463040"/>
            <a:ext cx="1737360" cy="365760"/>
          </a:xfrm>
          <a:prstGeom prst="rect">
            <a:avLst/>
          </a:prstGeom>
          <a:noFill/>
          <a:ln/>
        </p:spPr>
        <p:txBody>
          <a:bodyPr wrap="square" lIns="0" tIns="0" rIns="0" bIns="0" rtlCol="0" anchor="ctr"/>
          <a:lstStyle/>
          <a:p>
            <a:pPr indent="0" marL="0">
              <a:buNone/>
            </a:pPr>
            <a:r>
              <a:rPr lang="en-US" sz="1500" b="1" dirty="0">
                <a:solidFill>
                  <a:srgbClr val="1C2B3A"/>
                </a:solidFill>
                <a:latin typeface="Georgia" pitchFamily="34" charset="0"/>
                <a:ea typeface="Georgia" pitchFamily="34" charset="-122"/>
                <a:cs typeface="Georgia" pitchFamily="34" charset="-120"/>
              </a:rPr>
              <a:t>SOLITUDE</a:t>
            </a:r>
            <a:endParaRPr lang="en-US" sz="1500" dirty="0"/>
          </a:p>
        </p:txBody>
      </p:sp>
      <p:sp>
        <p:nvSpPr>
          <p:cNvPr id="9" name="Text 7"/>
          <p:cNvSpPr/>
          <p:nvPr/>
        </p:nvSpPr>
        <p:spPr>
          <a:xfrm>
            <a:off x="2240280" y="1828800"/>
            <a:ext cx="6309360" cy="4572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From the aching, frantic emptiness that drives compulsive activity — to the discovery of one’s own inner life as the place where God speaks.</a:t>
            </a:r>
            <a:endParaRPr lang="en-US" sz="1200" dirty="0"/>
          </a:p>
        </p:txBody>
      </p:sp>
      <p:sp>
        <p:nvSpPr>
          <p:cNvPr id="10" name="Shape 8"/>
          <p:cNvSpPr/>
          <p:nvPr/>
        </p:nvSpPr>
        <p:spPr>
          <a:xfrm>
            <a:off x="457200" y="2560320"/>
            <a:ext cx="822960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Shape 9"/>
          <p:cNvSpPr/>
          <p:nvPr/>
        </p:nvSpPr>
        <p:spPr>
          <a:xfrm>
            <a:off x="457200" y="2560320"/>
            <a:ext cx="1645920" cy="1005840"/>
          </a:xfrm>
          <a:prstGeom prst="rect">
            <a:avLst/>
          </a:prstGeom>
          <a:solidFill>
            <a:srgbClr val="3A6B5A"/>
          </a:solidFill>
          <a:ln/>
        </p:spPr>
      </p:sp>
      <p:sp>
        <p:nvSpPr>
          <p:cNvPr id="12" name="Text 10"/>
          <p:cNvSpPr/>
          <p:nvPr/>
        </p:nvSpPr>
        <p:spPr>
          <a:xfrm>
            <a:off x="502920" y="2651760"/>
            <a:ext cx="1554480" cy="365760"/>
          </a:xfrm>
          <a:prstGeom prst="rect">
            <a:avLst/>
          </a:prstGeom>
          <a:noFill/>
          <a:ln/>
        </p:spPr>
        <p:txBody>
          <a:bodyPr wrap="square" rtlCol="0" anchor="ctr"/>
          <a:lstStyle/>
          <a:p>
            <a:pPr algn="ctr" indent="0" marL="0">
              <a:buNone/>
            </a:pPr>
            <a:r>
              <a:rPr lang="en-US" sz="1100" b="1" spc="200" kern="0" dirty="0">
                <a:solidFill>
                  <a:srgbClr val="FFFFFF"/>
                </a:solidFill>
                <a:latin typeface="Arial" pitchFamily="34" charset="0"/>
                <a:ea typeface="Arial" pitchFamily="34" charset="-122"/>
                <a:cs typeface="Arial" pitchFamily="34" charset="-120"/>
              </a:rPr>
              <a:t>HOSTILITY</a:t>
            </a:r>
            <a:endParaRPr lang="en-US" sz="1100" dirty="0"/>
          </a:p>
        </p:txBody>
      </p:sp>
      <p:sp>
        <p:nvSpPr>
          <p:cNvPr id="13" name="Text 11"/>
          <p:cNvSpPr/>
          <p:nvPr/>
        </p:nvSpPr>
        <p:spPr>
          <a:xfrm>
            <a:off x="502920" y="3017520"/>
            <a:ext cx="1554480" cy="365760"/>
          </a:xfrm>
          <a:prstGeom prst="rect">
            <a:avLst/>
          </a:prstGeom>
          <a:noFill/>
          <a:ln/>
        </p:spPr>
        <p:txBody>
          <a:bodyPr wrap="square" rtlCol="0" anchor="ctr"/>
          <a:lstStyle/>
          <a:p>
            <a:pPr algn="ctr" indent="0" marL="0">
              <a:buNone/>
            </a:pPr>
            <a:r>
              <a:rPr lang="en-US" sz="1800" dirty="0">
                <a:solidFill>
                  <a:srgbClr val="AADDAA"/>
                </a:solidFill>
              </a:rPr>
              <a:t>→</a:t>
            </a:r>
            <a:endParaRPr lang="en-US" sz="1800" dirty="0"/>
          </a:p>
        </p:txBody>
      </p:sp>
      <p:sp>
        <p:nvSpPr>
          <p:cNvPr id="14" name="Text 12"/>
          <p:cNvSpPr/>
          <p:nvPr/>
        </p:nvSpPr>
        <p:spPr>
          <a:xfrm>
            <a:off x="2240280" y="2651760"/>
            <a:ext cx="1737360" cy="365760"/>
          </a:xfrm>
          <a:prstGeom prst="rect">
            <a:avLst/>
          </a:prstGeom>
          <a:noFill/>
          <a:ln/>
        </p:spPr>
        <p:txBody>
          <a:bodyPr wrap="square" lIns="0" tIns="0" rIns="0" bIns="0" rtlCol="0" anchor="ctr"/>
          <a:lstStyle/>
          <a:p>
            <a:pPr indent="0" marL="0">
              <a:buNone/>
            </a:pPr>
            <a:r>
              <a:rPr lang="en-US" sz="1500" b="1" dirty="0">
                <a:solidFill>
                  <a:srgbClr val="1C2B3A"/>
                </a:solidFill>
                <a:latin typeface="Georgia" pitchFamily="34" charset="0"/>
                <a:ea typeface="Georgia" pitchFamily="34" charset="-122"/>
                <a:cs typeface="Georgia" pitchFamily="34" charset="-120"/>
              </a:rPr>
              <a:t>HOSPITALITY</a:t>
            </a:r>
            <a:endParaRPr lang="en-US" sz="1500" dirty="0"/>
          </a:p>
        </p:txBody>
      </p:sp>
      <p:sp>
        <p:nvSpPr>
          <p:cNvPr id="15" name="Text 13"/>
          <p:cNvSpPr/>
          <p:nvPr/>
        </p:nvSpPr>
        <p:spPr>
          <a:xfrm>
            <a:off x="2240280" y="3017520"/>
            <a:ext cx="6309360" cy="4572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From the defensive posturing toward the unfamiliar — to the deliberate creation of space for the other’s difference, without neutralizing it.</a:t>
            </a:r>
            <a:endParaRPr lang="en-US" sz="1200" dirty="0"/>
          </a:p>
        </p:txBody>
      </p:sp>
      <p:sp>
        <p:nvSpPr>
          <p:cNvPr id="16" name="Shape 14"/>
          <p:cNvSpPr/>
          <p:nvPr/>
        </p:nvSpPr>
        <p:spPr>
          <a:xfrm>
            <a:off x="457200" y="3749040"/>
            <a:ext cx="822960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7" name="Shape 15"/>
          <p:cNvSpPr/>
          <p:nvPr/>
        </p:nvSpPr>
        <p:spPr>
          <a:xfrm>
            <a:off x="457200" y="3749040"/>
            <a:ext cx="1645920" cy="1005840"/>
          </a:xfrm>
          <a:prstGeom prst="rect">
            <a:avLst/>
          </a:prstGeom>
          <a:solidFill>
            <a:srgbClr val="1E4D3A"/>
          </a:solidFill>
          <a:ln/>
        </p:spPr>
      </p:sp>
      <p:sp>
        <p:nvSpPr>
          <p:cNvPr id="18" name="Text 16"/>
          <p:cNvSpPr/>
          <p:nvPr/>
        </p:nvSpPr>
        <p:spPr>
          <a:xfrm>
            <a:off x="502920" y="3840480"/>
            <a:ext cx="1554480" cy="365760"/>
          </a:xfrm>
          <a:prstGeom prst="rect">
            <a:avLst/>
          </a:prstGeom>
          <a:noFill/>
          <a:ln/>
        </p:spPr>
        <p:txBody>
          <a:bodyPr wrap="square" rtlCol="0" anchor="ctr"/>
          <a:lstStyle/>
          <a:p>
            <a:pPr algn="ctr" indent="0" marL="0">
              <a:buNone/>
            </a:pPr>
            <a:r>
              <a:rPr lang="en-US" sz="1100" b="1" spc="200" kern="0" dirty="0">
                <a:solidFill>
                  <a:srgbClr val="FFFFFF"/>
                </a:solidFill>
                <a:latin typeface="Arial" pitchFamily="34" charset="0"/>
                <a:ea typeface="Arial" pitchFamily="34" charset="-122"/>
                <a:cs typeface="Arial" pitchFamily="34" charset="-120"/>
              </a:rPr>
              <a:t>ILLUSION</a:t>
            </a:r>
            <a:endParaRPr lang="en-US" sz="1100" dirty="0"/>
          </a:p>
        </p:txBody>
      </p:sp>
      <p:sp>
        <p:nvSpPr>
          <p:cNvPr id="19" name="Text 17"/>
          <p:cNvSpPr/>
          <p:nvPr/>
        </p:nvSpPr>
        <p:spPr>
          <a:xfrm>
            <a:off x="502920" y="4206240"/>
            <a:ext cx="1554480" cy="365760"/>
          </a:xfrm>
          <a:prstGeom prst="rect">
            <a:avLst/>
          </a:prstGeom>
          <a:noFill/>
          <a:ln/>
        </p:spPr>
        <p:txBody>
          <a:bodyPr wrap="square" rtlCol="0" anchor="ctr"/>
          <a:lstStyle/>
          <a:p>
            <a:pPr algn="ctr" indent="0" marL="0">
              <a:buNone/>
            </a:pPr>
            <a:r>
              <a:rPr lang="en-US" sz="1800" dirty="0">
                <a:solidFill>
                  <a:srgbClr val="AADDAA"/>
                </a:solidFill>
              </a:rPr>
              <a:t>→</a:t>
            </a:r>
            <a:endParaRPr lang="en-US" sz="1800" dirty="0"/>
          </a:p>
        </p:txBody>
      </p:sp>
      <p:sp>
        <p:nvSpPr>
          <p:cNvPr id="20" name="Text 18"/>
          <p:cNvSpPr/>
          <p:nvPr/>
        </p:nvSpPr>
        <p:spPr>
          <a:xfrm>
            <a:off x="2240280" y="3840480"/>
            <a:ext cx="1737360" cy="365760"/>
          </a:xfrm>
          <a:prstGeom prst="rect">
            <a:avLst/>
          </a:prstGeom>
          <a:noFill/>
          <a:ln/>
        </p:spPr>
        <p:txBody>
          <a:bodyPr wrap="square" lIns="0" tIns="0" rIns="0" bIns="0" rtlCol="0" anchor="ctr"/>
          <a:lstStyle/>
          <a:p>
            <a:pPr indent="0" marL="0">
              <a:buNone/>
            </a:pPr>
            <a:r>
              <a:rPr lang="en-US" sz="1500" b="1" dirty="0">
                <a:solidFill>
                  <a:srgbClr val="1C2B3A"/>
                </a:solidFill>
                <a:latin typeface="Georgia" pitchFamily="34" charset="0"/>
                <a:ea typeface="Georgia" pitchFamily="34" charset="-122"/>
                <a:cs typeface="Georgia" pitchFamily="34" charset="-120"/>
              </a:rPr>
              <a:t>PRAYER</a:t>
            </a:r>
            <a:endParaRPr lang="en-US" sz="1500" dirty="0"/>
          </a:p>
        </p:txBody>
      </p:sp>
      <p:sp>
        <p:nvSpPr>
          <p:cNvPr id="21" name="Text 19"/>
          <p:cNvSpPr/>
          <p:nvPr/>
        </p:nvSpPr>
        <p:spPr>
          <a:xfrm>
            <a:off x="2240280" y="4206240"/>
            <a:ext cx="6309360" cy="4572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From the self-deceptions that protect us from uncomfortable truth — to radical openness to reality as it is, without ego’s protective filters.</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rtlCol="0" anchor="ctr"/>
          <a:lstStyle/>
          <a:p>
            <a:pPr indent="0" marL="0">
              <a:buNone/>
            </a:pPr>
            <a:r>
              <a:rPr lang="en-US" sz="2600" b="1" dirty="0">
                <a:solidFill>
                  <a:srgbClr val="FFFFFF"/>
                </a:solidFill>
                <a:latin typeface="Georgia" pitchFamily="34" charset="0"/>
                <a:ea typeface="Georgia" pitchFamily="34" charset="-122"/>
                <a:cs typeface="Georgia" pitchFamily="34" charset="-120"/>
              </a:rPr>
              <a:t>Movement 1: From Loneliness to Solitude</a:t>
            </a:r>
            <a:endParaRPr lang="en-US" sz="2600" dirty="0"/>
          </a:p>
        </p:txBody>
      </p:sp>
      <p:sp>
        <p:nvSpPr>
          <p:cNvPr id="3" name="Shape 1"/>
          <p:cNvSpPr/>
          <p:nvPr/>
        </p:nvSpPr>
        <p:spPr>
          <a:xfrm>
            <a:off x="457200" y="1005840"/>
            <a:ext cx="3931920" cy="347472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4" name="Text 2"/>
          <p:cNvSpPr/>
          <p:nvPr/>
        </p:nvSpPr>
        <p:spPr>
          <a:xfrm>
            <a:off x="548640" y="1097280"/>
            <a:ext cx="3749040" cy="411480"/>
          </a:xfrm>
          <a:prstGeom prst="rect">
            <a:avLst/>
          </a:prstGeom>
          <a:noFill/>
          <a:ln/>
        </p:spPr>
        <p:txBody>
          <a:bodyPr wrap="square" rtlCol="0" anchor="ctr"/>
          <a:lstStyle/>
          <a:p>
            <a:pPr indent="0" marL="0">
              <a:buNone/>
            </a:pPr>
            <a:r>
              <a:rPr lang="en-US" sz="1500" b="1" spc="300" kern="0" dirty="0">
                <a:solidFill>
                  <a:srgbClr val="AAAAAA"/>
                </a:solidFill>
                <a:latin typeface="Arial" pitchFamily="34" charset="0"/>
                <a:ea typeface="Arial" pitchFamily="34" charset="-122"/>
                <a:cs typeface="Arial" pitchFamily="34" charset="-120"/>
              </a:rPr>
              <a:t>LONELINESS</a:t>
            </a:r>
            <a:endParaRPr lang="en-US" sz="1500" dirty="0"/>
          </a:p>
        </p:txBody>
      </p:sp>
      <p:sp>
        <p:nvSpPr>
          <p:cNvPr id="5" name="Text 3"/>
          <p:cNvSpPr/>
          <p:nvPr/>
        </p:nvSpPr>
        <p:spPr>
          <a:xfrm>
            <a:off x="594360" y="1600200"/>
            <a:ext cx="3657600" cy="2743200"/>
          </a:xfrm>
          <a:prstGeom prst="rect">
            <a:avLst/>
          </a:prstGeom>
          <a:noFill/>
          <a:ln/>
        </p:spPr>
        <p:txBody>
          <a:bodyPr wrap="square" rtlCol="0" anchor="ctr"/>
          <a:lstStyle/>
          <a:p>
            <a:pPr indent="0" marL="0">
              <a:buNone/>
            </a:pPr>
            <a:r>
              <a:rPr lang="en-US" sz="1400" dirty="0">
                <a:solidFill>
                  <a:srgbClr val="CCCCCC"/>
                </a:solidFill>
                <a:latin typeface="Arial" pitchFamily="34" charset="0"/>
                <a:ea typeface="Arial" pitchFamily="34" charset="-122"/>
                <a:cs typeface="Arial" pitchFamily="34" charset="-120"/>
              </a:rPr>
              <a:t>Painful disconnection that drives:</a:t>
            </a:r>
            <a:endParaRPr lang="en-US" sz="1400" dirty="0"/>
          </a:p>
          <a:p>
            <a:pPr indent="0" marL="0">
              <a:buNone/>
            </a:pPr>
            <a:endParaRPr lang="en-US" sz="1400" dirty="0"/>
          </a:p>
          <a:p>
            <a:pPr indent="0" marL="0">
              <a:buNone/>
            </a:pPr>
            <a:r>
              <a:rPr lang="en-US" sz="1400" dirty="0">
                <a:solidFill>
                  <a:srgbClr val="CCCCCC"/>
                </a:solidFill>
                <a:latin typeface="Arial" pitchFamily="34" charset="0"/>
                <a:ea typeface="Arial" pitchFamily="34" charset="-122"/>
                <a:cs typeface="Arial" pitchFamily="34" charset="-120"/>
              </a:rPr>
              <a:t>•  Frantic busyness and over-scheduling</a:t>
            </a:r>
            <a:endParaRPr lang="en-US" sz="1400" dirty="0"/>
          </a:p>
          <a:p>
            <a:pPr indent="0" marL="0">
              <a:buNone/>
            </a:pPr>
            <a:r>
              <a:rPr lang="en-US" sz="1400" dirty="0">
                <a:solidFill>
                  <a:srgbClr val="CCCCCC"/>
                </a:solidFill>
                <a:latin typeface="Arial" pitchFamily="34" charset="0"/>
                <a:ea typeface="Arial" pitchFamily="34" charset="-122"/>
                <a:cs typeface="Arial" pitchFamily="34" charset="-120"/>
              </a:rPr>
              <a:t>•  Compulsive relationship-seeking</a:t>
            </a:r>
            <a:endParaRPr lang="en-US" sz="1400" dirty="0"/>
          </a:p>
          <a:p>
            <a:pPr indent="0" marL="0">
              <a:buNone/>
            </a:pPr>
            <a:r>
              <a:rPr lang="en-US" sz="1400" dirty="0">
                <a:solidFill>
                  <a:srgbClr val="CCCCCC"/>
                </a:solidFill>
                <a:latin typeface="Arial" pitchFamily="34" charset="0"/>
                <a:ea typeface="Arial" pitchFamily="34" charset="-122"/>
                <a:cs typeface="Arial" pitchFamily="34" charset="-120"/>
              </a:rPr>
              <a:t>•  Spiritual numbness and exhaustion</a:t>
            </a:r>
            <a:endParaRPr lang="en-US" sz="1400" dirty="0"/>
          </a:p>
          <a:p>
            <a:pPr indent="0" marL="0">
              <a:buNone/>
            </a:pPr>
            <a:r>
              <a:rPr lang="en-US" sz="1400" dirty="0">
                <a:solidFill>
                  <a:srgbClr val="CCCCCC"/>
                </a:solidFill>
                <a:latin typeface="Arial" pitchFamily="34" charset="0"/>
                <a:ea typeface="Arial" pitchFamily="34" charset="-122"/>
                <a:cs typeface="Arial" pitchFamily="34" charset="-120"/>
              </a:rPr>
              <a:t>•  Ministry as performance</a:t>
            </a:r>
            <a:endParaRPr lang="en-US" sz="1400" dirty="0"/>
          </a:p>
        </p:txBody>
      </p:sp>
      <p:sp>
        <p:nvSpPr>
          <p:cNvPr id="6" name="Text 4"/>
          <p:cNvSpPr/>
          <p:nvPr/>
        </p:nvSpPr>
        <p:spPr>
          <a:xfrm>
            <a:off x="4389120" y="2468880"/>
            <a:ext cx="502920" cy="640080"/>
          </a:xfrm>
          <a:prstGeom prst="rect">
            <a:avLst/>
          </a:prstGeom>
          <a:noFill/>
          <a:ln/>
        </p:spPr>
        <p:txBody>
          <a:bodyPr wrap="square" rtlCol="0" anchor="ctr"/>
          <a:lstStyle/>
          <a:p>
            <a:pPr algn="ctr" indent="0" marL="0">
              <a:buNone/>
            </a:pPr>
            <a:r>
              <a:rPr lang="en-US" sz="3200" dirty="0">
                <a:solidFill>
                  <a:srgbClr val="4A8C3F"/>
                </a:solidFill>
              </a:rPr>
              <a:t>➡</a:t>
            </a:r>
            <a:endParaRPr lang="en-US" sz="3200" dirty="0"/>
          </a:p>
        </p:txBody>
      </p:sp>
      <p:sp>
        <p:nvSpPr>
          <p:cNvPr id="7" name="Shape 5"/>
          <p:cNvSpPr/>
          <p:nvPr/>
        </p:nvSpPr>
        <p:spPr>
          <a:xfrm>
            <a:off x="4754880" y="1005840"/>
            <a:ext cx="3931920" cy="3474720"/>
          </a:xfrm>
          <a:prstGeom prst="rect">
            <a:avLst/>
          </a:prstGeom>
          <a:solidFill>
            <a:srgbClr val="2D5A27"/>
          </a:solidFill>
          <a:ln/>
          <a:effectLst>
            <a:outerShdw sx="100000" sy="100000" kx="0" ky="0" algn="bl" rotWithShape="0" blurRad="101600" dist="38100" dir="8100000">
              <a:srgbClr val="000000">
                <a:alpha val="12000"/>
              </a:srgbClr>
            </a:outerShdw>
          </a:effectLst>
        </p:spPr>
      </p:sp>
      <p:sp>
        <p:nvSpPr>
          <p:cNvPr id="8" name="Text 6"/>
          <p:cNvSpPr/>
          <p:nvPr/>
        </p:nvSpPr>
        <p:spPr>
          <a:xfrm>
            <a:off x="4846320" y="1097280"/>
            <a:ext cx="3749040" cy="411480"/>
          </a:xfrm>
          <a:prstGeom prst="rect">
            <a:avLst/>
          </a:prstGeom>
          <a:noFill/>
          <a:ln/>
        </p:spPr>
        <p:txBody>
          <a:bodyPr wrap="square" rtlCol="0" anchor="ctr"/>
          <a:lstStyle/>
          <a:p>
            <a:pPr indent="0" marL="0">
              <a:buNone/>
            </a:pPr>
            <a:r>
              <a:rPr lang="en-US" sz="1500" b="1" spc="300" kern="0" dirty="0">
                <a:solidFill>
                  <a:srgbClr val="FFFFFF"/>
                </a:solidFill>
                <a:latin typeface="Arial" pitchFamily="34" charset="0"/>
                <a:ea typeface="Arial" pitchFamily="34" charset="-122"/>
                <a:cs typeface="Arial" pitchFamily="34" charset="-120"/>
              </a:rPr>
              <a:t>SOLITUDE</a:t>
            </a:r>
            <a:endParaRPr lang="en-US" sz="1500" dirty="0"/>
          </a:p>
        </p:txBody>
      </p:sp>
      <p:sp>
        <p:nvSpPr>
          <p:cNvPr id="9" name="Text 7"/>
          <p:cNvSpPr/>
          <p:nvPr/>
        </p:nvSpPr>
        <p:spPr>
          <a:xfrm>
            <a:off x="4892040" y="1600200"/>
            <a:ext cx="3657600" cy="2743200"/>
          </a:xfrm>
          <a:prstGeom prst="rect">
            <a:avLst/>
          </a:prstGeom>
          <a:noFill/>
          <a:ln/>
        </p:spPr>
        <p:txBody>
          <a:bodyPr wrap="square" rtlCol="0" anchor="ctr"/>
          <a:lstStyle/>
          <a:p>
            <a:pPr indent="0" marL="0">
              <a:buNone/>
            </a:pPr>
            <a:r>
              <a:rPr lang="en-US" sz="1400" dirty="0">
                <a:solidFill>
                  <a:srgbClr val="FFFFFF"/>
                </a:solidFill>
                <a:latin typeface="Arial" pitchFamily="34" charset="0"/>
                <a:ea typeface="Arial" pitchFamily="34" charset="-122"/>
                <a:cs typeface="Arial" pitchFamily="34" charset="-120"/>
              </a:rPr>
              <a:t>The discovery of inner life as sacred space:</a:t>
            </a:r>
            <a:endParaRPr lang="en-US" sz="1400" dirty="0"/>
          </a:p>
          <a:p>
            <a:pPr indent="0" marL="0">
              <a:buNone/>
            </a:pPr>
            <a:endParaRPr lang="en-US" sz="1400" dirty="0"/>
          </a:p>
          <a:p>
            <a:pPr indent="0" marL="0">
              <a:buNone/>
            </a:pPr>
            <a:r>
              <a:rPr lang="en-US" sz="1400" dirty="0">
                <a:solidFill>
                  <a:srgbClr val="FFFFFF"/>
                </a:solidFill>
                <a:latin typeface="Arial" pitchFamily="34" charset="0"/>
                <a:ea typeface="Arial" pitchFamily="34" charset="-122"/>
                <a:cs typeface="Arial" pitchFamily="34" charset="-120"/>
              </a:rPr>
              <a:t>•  Stillness as a spiritual practice</a:t>
            </a:r>
            <a:endParaRPr lang="en-US" sz="1400" dirty="0"/>
          </a:p>
          <a:p>
            <a:pPr indent="0" marL="0">
              <a:buNone/>
            </a:pPr>
            <a:r>
              <a:rPr lang="en-US" sz="1400" dirty="0">
                <a:solidFill>
                  <a:srgbClr val="FFFFFF"/>
                </a:solidFill>
                <a:latin typeface="Arial" pitchFamily="34" charset="0"/>
                <a:ea typeface="Arial" pitchFamily="34" charset="-122"/>
                <a:cs typeface="Arial" pitchFamily="34" charset="-120"/>
              </a:rPr>
              <a:t>•  The cell that teaches everything</a:t>
            </a:r>
            <a:endParaRPr lang="en-US" sz="1400" dirty="0"/>
          </a:p>
          <a:p>
            <a:pPr indent="0" marL="0">
              <a:buNone/>
            </a:pPr>
            <a:r>
              <a:rPr lang="en-US" sz="1400" dirty="0">
                <a:solidFill>
                  <a:srgbClr val="FFFFFF"/>
                </a:solidFill>
                <a:latin typeface="Arial" pitchFamily="34" charset="0"/>
                <a:ea typeface="Arial" pitchFamily="34" charset="-122"/>
                <a:cs typeface="Arial" pitchFamily="34" charset="-120"/>
              </a:rPr>
              <a:t>•  God’s voice in the quiet</a:t>
            </a:r>
            <a:endParaRPr lang="en-US" sz="1400" dirty="0"/>
          </a:p>
          <a:p>
            <a:pPr indent="0" marL="0">
              <a:buNone/>
            </a:pPr>
            <a:r>
              <a:rPr lang="en-US" sz="1400" dirty="0">
                <a:solidFill>
                  <a:srgbClr val="FFFFFF"/>
                </a:solidFill>
                <a:latin typeface="Arial" pitchFamily="34" charset="0"/>
                <a:ea typeface="Arial" pitchFamily="34" charset="-122"/>
                <a:cs typeface="Arial" pitchFamily="34" charset="-120"/>
              </a:rPr>
              <a:t>•  Ministry flowing from fullness</a:t>
            </a:r>
            <a:endParaRPr lang="en-US" sz="1400" dirty="0"/>
          </a:p>
        </p:txBody>
      </p:sp>
      <p:sp>
        <p:nvSpPr>
          <p:cNvPr id="10" name="Text 8"/>
          <p:cNvSpPr/>
          <p:nvPr/>
        </p:nvSpPr>
        <p:spPr>
          <a:xfrm>
            <a:off x="457200" y="4736592"/>
            <a:ext cx="8229600" cy="256032"/>
          </a:xfrm>
          <a:prstGeom prst="rect">
            <a:avLst/>
          </a:prstGeom>
          <a:noFill/>
          <a:ln/>
        </p:spPr>
        <p:txBody>
          <a:bodyPr wrap="square" rtlCol="0" anchor="ctr"/>
          <a:lstStyle/>
          <a:p>
            <a:pPr algn="ctr" indent="0" marL="0">
              <a:buNone/>
            </a:pPr>
            <a:r>
              <a:rPr lang="en-US" sz="1300" i="1" dirty="0">
                <a:solidFill>
                  <a:srgbClr val="7A9E7E"/>
                </a:solidFill>
                <a:latin typeface="Georgia" pitchFamily="34" charset="0"/>
                <a:ea typeface="Georgia" pitchFamily="34" charset="-122"/>
                <a:cs typeface="Georgia" pitchFamily="34" charset="-120"/>
              </a:rPr>
              <a:t>The minister who has not found solitude cannot help others find their own inner life.</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2F7F4"/>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Movement 2: From Hostility to Hospitality</a:t>
            </a:r>
            <a:endParaRPr lang="en-US" sz="2600" dirty="0"/>
          </a:p>
        </p:txBody>
      </p:sp>
      <p:sp>
        <p:nvSpPr>
          <p:cNvPr id="3" name="Text 1"/>
          <p:cNvSpPr/>
          <p:nvPr/>
        </p:nvSpPr>
        <p:spPr>
          <a:xfrm>
            <a:off x="457200" y="914400"/>
            <a:ext cx="8229600" cy="457200"/>
          </a:xfrm>
          <a:prstGeom prst="rect">
            <a:avLst/>
          </a:prstGeom>
          <a:noFill/>
          <a:ln/>
        </p:spPr>
        <p:txBody>
          <a:bodyPr wrap="square" rtlCol="0" anchor="ctr"/>
          <a:lstStyle/>
          <a:p>
            <a:pPr indent="0" marL="0">
              <a:buNone/>
            </a:pPr>
            <a:r>
              <a:rPr lang="en-US" sz="1400" i="1" dirty="0">
                <a:solidFill>
                  <a:srgbClr val="7A9E7E"/>
                </a:solidFill>
                <a:latin typeface="Arial" pitchFamily="34" charset="0"/>
                <a:ea typeface="Arial" pitchFamily="34" charset="-122"/>
                <a:cs typeface="Arial" pitchFamily="34" charset="-120"/>
              </a:rPr>
              <a:t>Hostility is not aggression — it is the subtle defensiveness we adopt toward anything that disturbs our certainties.</a:t>
            </a:r>
            <a:endParaRPr lang="en-US" sz="1400" dirty="0"/>
          </a:p>
        </p:txBody>
      </p:sp>
      <p:sp>
        <p:nvSpPr>
          <p:cNvPr id="4" name="Shape 2"/>
          <p:cNvSpPr/>
          <p:nvPr/>
        </p:nvSpPr>
        <p:spPr>
          <a:xfrm>
            <a:off x="457200" y="1554480"/>
            <a:ext cx="402336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457200" y="1554480"/>
            <a:ext cx="73152" cy="1051560"/>
          </a:xfrm>
          <a:prstGeom prst="rect">
            <a:avLst/>
          </a:prstGeom>
          <a:solidFill>
            <a:srgbClr val="2D5A27"/>
          </a:solidFill>
          <a:ln/>
        </p:spPr>
      </p:sp>
      <p:sp>
        <p:nvSpPr>
          <p:cNvPr id="6" name="Text 4"/>
          <p:cNvSpPr/>
          <p:nvPr/>
        </p:nvSpPr>
        <p:spPr>
          <a:xfrm>
            <a:off x="640080" y="1627632"/>
            <a:ext cx="3749040" cy="320040"/>
          </a:xfrm>
          <a:prstGeom prst="rect">
            <a:avLst/>
          </a:prstGeom>
          <a:noFill/>
          <a:ln/>
        </p:spPr>
        <p:txBody>
          <a:bodyPr wrap="square" lIns="0" tIns="0" rIns="0" bIns="0" rtlCol="0" anchor="ctr"/>
          <a:lstStyle/>
          <a:p>
            <a:pPr indent="0" marL="0">
              <a:buNone/>
            </a:pPr>
            <a:r>
              <a:rPr lang="en-US" sz="1300" b="1" dirty="0">
                <a:solidFill>
                  <a:srgbClr val="1C2B3A"/>
                </a:solidFill>
                <a:latin typeface="Arial" pitchFamily="34" charset="0"/>
                <a:ea typeface="Arial" pitchFamily="34" charset="-122"/>
                <a:cs typeface="Arial" pitchFamily="34" charset="-120"/>
              </a:rPr>
              <a:t>The parishioner with different theology</a:t>
            </a:r>
            <a:endParaRPr lang="en-US" sz="1300" dirty="0"/>
          </a:p>
        </p:txBody>
      </p:sp>
      <p:sp>
        <p:nvSpPr>
          <p:cNvPr id="7" name="Text 5"/>
          <p:cNvSpPr/>
          <p:nvPr/>
        </p:nvSpPr>
        <p:spPr>
          <a:xfrm>
            <a:off x="640080" y="1965960"/>
            <a:ext cx="3749040" cy="5029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Hostile response: We listen to correct, not to understand.</a:t>
            </a:r>
            <a:endParaRPr lang="en-US" sz="1200" dirty="0"/>
          </a:p>
        </p:txBody>
      </p:sp>
      <p:sp>
        <p:nvSpPr>
          <p:cNvPr id="8" name="Shape 6"/>
          <p:cNvSpPr/>
          <p:nvPr/>
        </p:nvSpPr>
        <p:spPr>
          <a:xfrm>
            <a:off x="457200" y="2834640"/>
            <a:ext cx="402336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Shape 7"/>
          <p:cNvSpPr/>
          <p:nvPr/>
        </p:nvSpPr>
        <p:spPr>
          <a:xfrm>
            <a:off x="457200" y="2834640"/>
            <a:ext cx="73152" cy="1051560"/>
          </a:xfrm>
          <a:prstGeom prst="rect">
            <a:avLst/>
          </a:prstGeom>
          <a:solidFill>
            <a:srgbClr val="2D5A27"/>
          </a:solidFill>
          <a:ln/>
        </p:spPr>
      </p:sp>
      <p:sp>
        <p:nvSpPr>
          <p:cNvPr id="10" name="Text 8"/>
          <p:cNvSpPr/>
          <p:nvPr/>
        </p:nvSpPr>
        <p:spPr>
          <a:xfrm>
            <a:off x="640080" y="2907792"/>
            <a:ext cx="3749040" cy="320040"/>
          </a:xfrm>
          <a:prstGeom prst="rect">
            <a:avLst/>
          </a:prstGeom>
          <a:noFill/>
          <a:ln/>
        </p:spPr>
        <p:txBody>
          <a:bodyPr wrap="square" lIns="0" tIns="0" rIns="0" bIns="0" rtlCol="0" anchor="ctr"/>
          <a:lstStyle/>
          <a:p>
            <a:pPr indent="0" marL="0">
              <a:buNone/>
            </a:pPr>
            <a:r>
              <a:rPr lang="en-US" sz="1300" b="1" dirty="0">
                <a:solidFill>
                  <a:srgbClr val="1C2B3A"/>
                </a:solidFill>
                <a:latin typeface="Arial" pitchFamily="34" charset="0"/>
                <a:ea typeface="Arial" pitchFamily="34" charset="-122"/>
                <a:cs typeface="Arial" pitchFamily="34" charset="-120"/>
              </a:rPr>
              <a:t>The person whose suffering is intense</a:t>
            </a:r>
            <a:endParaRPr lang="en-US" sz="1300" dirty="0"/>
          </a:p>
        </p:txBody>
      </p:sp>
      <p:sp>
        <p:nvSpPr>
          <p:cNvPr id="11" name="Text 9"/>
          <p:cNvSpPr/>
          <p:nvPr/>
        </p:nvSpPr>
        <p:spPr>
          <a:xfrm>
            <a:off x="640080" y="3246120"/>
            <a:ext cx="3749040" cy="5029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Hostile response: We offer solutions to escape the discomfort.</a:t>
            </a:r>
            <a:endParaRPr lang="en-US" sz="1200" dirty="0"/>
          </a:p>
        </p:txBody>
      </p:sp>
      <p:sp>
        <p:nvSpPr>
          <p:cNvPr id="12" name="Shape 10"/>
          <p:cNvSpPr/>
          <p:nvPr/>
        </p:nvSpPr>
        <p:spPr>
          <a:xfrm>
            <a:off x="4800600" y="1554480"/>
            <a:ext cx="402336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4800600" y="1554480"/>
            <a:ext cx="73152" cy="1051560"/>
          </a:xfrm>
          <a:prstGeom prst="rect">
            <a:avLst/>
          </a:prstGeom>
          <a:solidFill>
            <a:srgbClr val="2D5A27"/>
          </a:solidFill>
          <a:ln/>
        </p:spPr>
      </p:sp>
      <p:sp>
        <p:nvSpPr>
          <p:cNvPr id="14" name="Text 12"/>
          <p:cNvSpPr/>
          <p:nvPr/>
        </p:nvSpPr>
        <p:spPr>
          <a:xfrm>
            <a:off x="4983480" y="1627632"/>
            <a:ext cx="3749040" cy="320040"/>
          </a:xfrm>
          <a:prstGeom prst="rect">
            <a:avLst/>
          </a:prstGeom>
          <a:noFill/>
          <a:ln/>
        </p:spPr>
        <p:txBody>
          <a:bodyPr wrap="square" lIns="0" tIns="0" rIns="0" bIns="0" rtlCol="0" anchor="ctr"/>
          <a:lstStyle/>
          <a:p>
            <a:pPr indent="0" marL="0">
              <a:buNone/>
            </a:pPr>
            <a:r>
              <a:rPr lang="en-US" sz="1300" b="1" dirty="0">
                <a:solidFill>
                  <a:srgbClr val="1C2B3A"/>
                </a:solidFill>
                <a:latin typeface="Arial" pitchFamily="34" charset="0"/>
                <a:ea typeface="Arial" pitchFamily="34" charset="-122"/>
                <a:cs typeface="Arial" pitchFamily="34" charset="-120"/>
              </a:rPr>
              <a:t>The stranger at the door</a:t>
            </a:r>
            <a:endParaRPr lang="en-US" sz="1300" dirty="0"/>
          </a:p>
        </p:txBody>
      </p:sp>
      <p:sp>
        <p:nvSpPr>
          <p:cNvPr id="15" name="Text 13"/>
          <p:cNvSpPr/>
          <p:nvPr/>
        </p:nvSpPr>
        <p:spPr>
          <a:xfrm>
            <a:off x="4983480" y="1965960"/>
            <a:ext cx="3749040" cy="5029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Hostile response: We classify before we welcome.</a:t>
            </a:r>
            <a:endParaRPr lang="en-US" sz="1200" dirty="0"/>
          </a:p>
        </p:txBody>
      </p:sp>
      <p:sp>
        <p:nvSpPr>
          <p:cNvPr id="16" name="Shape 14"/>
          <p:cNvSpPr/>
          <p:nvPr/>
        </p:nvSpPr>
        <p:spPr>
          <a:xfrm>
            <a:off x="4800600" y="2834640"/>
            <a:ext cx="402336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7" name="Shape 15"/>
          <p:cNvSpPr/>
          <p:nvPr/>
        </p:nvSpPr>
        <p:spPr>
          <a:xfrm>
            <a:off x="4800600" y="2834640"/>
            <a:ext cx="73152" cy="1051560"/>
          </a:xfrm>
          <a:prstGeom prst="rect">
            <a:avLst/>
          </a:prstGeom>
          <a:solidFill>
            <a:srgbClr val="2D5A27"/>
          </a:solidFill>
          <a:ln/>
        </p:spPr>
      </p:sp>
      <p:sp>
        <p:nvSpPr>
          <p:cNvPr id="18" name="Text 16"/>
          <p:cNvSpPr/>
          <p:nvPr/>
        </p:nvSpPr>
        <p:spPr>
          <a:xfrm>
            <a:off x="4983480" y="2907792"/>
            <a:ext cx="3749040" cy="320040"/>
          </a:xfrm>
          <a:prstGeom prst="rect">
            <a:avLst/>
          </a:prstGeom>
          <a:noFill/>
          <a:ln/>
        </p:spPr>
        <p:txBody>
          <a:bodyPr wrap="square" lIns="0" tIns="0" rIns="0" bIns="0" rtlCol="0" anchor="ctr"/>
          <a:lstStyle/>
          <a:p>
            <a:pPr indent="0" marL="0">
              <a:buNone/>
            </a:pPr>
            <a:r>
              <a:rPr lang="en-US" sz="1300" b="1" dirty="0">
                <a:solidFill>
                  <a:srgbClr val="1C2B3A"/>
                </a:solidFill>
                <a:latin typeface="Arial" pitchFamily="34" charset="0"/>
                <a:ea typeface="Arial" pitchFamily="34" charset="-122"/>
                <a:cs typeface="Arial" pitchFamily="34" charset="-120"/>
              </a:rPr>
              <a:t>The question that unsettles us</a:t>
            </a:r>
            <a:endParaRPr lang="en-US" sz="1300" dirty="0"/>
          </a:p>
        </p:txBody>
      </p:sp>
      <p:sp>
        <p:nvSpPr>
          <p:cNvPr id="19" name="Text 17"/>
          <p:cNvSpPr/>
          <p:nvPr/>
        </p:nvSpPr>
        <p:spPr>
          <a:xfrm>
            <a:off x="4983480" y="3246120"/>
            <a:ext cx="3749040" cy="5029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Hostile response: We deflect with certainty we no longer feel.</a:t>
            </a:r>
            <a:endParaRPr lang="en-US" sz="1200" dirty="0"/>
          </a:p>
        </p:txBody>
      </p:sp>
      <p:sp>
        <p:nvSpPr>
          <p:cNvPr id="20" name="Shape 18"/>
          <p:cNvSpPr/>
          <p:nvPr/>
        </p:nvSpPr>
        <p:spPr>
          <a:xfrm>
            <a:off x="457200" y="3977640"/>
            <a:ext cx="8229600" cy="868680"/>
          </a:xfrm>
          <a:prstGeom prst="rect">
            <a:avLst/>
          </a:prstGeom>
          <a:solidFill>
            <a:srgbClr val="2D5A27"/>
          </a:solidFill>
          <a:ln/>
          <a:effectLst>
            <a:outerShdw sx="100000" sy="100000" kx="0" ky="0" algn="bl" rotWithShape="0" blurRad="101600" dist="38100" dir="8100000">
              <a:srgbClr val="000000">
                <a:alpha val="12000"/>
              </a:srgbClr>
            </a:outerShdw>
          </a:effectLst>
        </p:spPr>
      </p:sp>
      <p:sp>
        <p:nvSpPr>
          <p:cNvPr id="21" name="Text 19"/>
          <p:cNvSpPr/>
          <p:nvPr/>
        </p:nvSpPr>
        <p:spPr>
          <a:xfrm>
            <a:off x="640080" y="4069080"/>
            <a:ext cx="7863840" cy="640080"/>
          </a:xfrm>
          <a:prstGeom prst="rect">
            <a:avLst/>
          </a:prstGeom>
          <a:noFill/>
          <a:ln/>
        </p:spPr>
        <p:txBody>
          <a:bodyPr wrap="square" rtlCol="0" anchor="ctr"/>
          <a:lstStyle/>
          <a:p>
            <a:pPr indent="0" marL="0">
              <a:buNone/>
            </a:pPr>
            <a:r>
              <a:rPr lang="en-US" sz="1500" i="1" dirty="0">
                <a:solidFill>
                  <a:srgbClr val="FFFFFF"/>
                </a:solidFill>
                <a:latin typeface="Georgia" pitchFamily="34" charset="0"/>
                <a:ea typeface="Georgia" pitchFamily="34" charset="-122"/>
                <a:cs typeface="Georgia" pitchFamily="34" charset="-120"/>
              </a:rPr>
              <a:t>Hospitality: the choice to let the other’s difference remain—to create space without needing to neutralize, fix, or convert.</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F7F4"/>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Movement 3: From Illusion to Prayer</a:t>
            </a:r>
            <a:endParaRPr lang="en-US" sz="2600" dirty="0"/>
          </a:p>
        </p:txBody>
      </p:sp>
      <p:sp>
        <p:nvSpPr>
          <p:cNvPr id="3" name="Shape 1"/>
          <p:cNvSpPr/>
          <p:nvPr/>
        </p:nvSpPr>
        <p:spPr>
          <a:xfrm>
            <a:off x="457200" y="960120"/>
            <a:ext cx="3840480" cy="3749040"/>
          </a:xfrm>
          <a:prstGeom prst="rect">
            <a:avLst/>
          </a:prstGeom>
          <a:solidFill>
            <a:srgbClr val="EAE4D9"/>
          </a:solidFill>
          <a:ln/>
          <a:effectLst>
            <a:outerShdw sx="100000" sy="100000" kx="0" ky="0" algn="bl" rotWithShape="0" blurRad="101600" dist="38100" dir="8100000">
              <a:srgbClr val="000000">
                <a:alpha val="12000"/>
              </a:srgbClr>
            </a:outerShdw>
          </a:effectLst>
        </p:spPr>
      </p:sp>
      <p:sp>
        <p:nvSpPr>
          <p:cNvPr id="4" name="Text 2"/>
          <p:cNvSpPr/>
          <p:nvPr/>
        </p:nvSpPr>
        <p:spPr>
          <a:xfrm>
            <a:off x="594360" y="1051560"/>
            <a:ext cx="3566160" cy="411480"/>
          </a:xfrm>
          <a:prstGeom prst="rect">
            <a:avLst/>
          </a:prstGeom>
          <a:noFill/>
          <a:ln/>
        </p:spPr>
        <p:txBody>
          <a:bodyPr wrap="square" rtlCol="0" anchor="ctr"/>
          <a:lstStyle/>
          <a:p>
            <a:pPr indent="0" marL="0">
              <a:buNone/>
            </a:pPr>
            <a:r>
              <a:rPr lang="en-US" sz="2000" b="1" dirty="0">
                <a:solidFill>
                  <a:srgbClr val="8B5E3C"/>
                </a:solidFill>
                <a:latin typeface="Georgia" pitchFamily="34" charset="0"/>
                <a:ea typeface="Georgia" pitchFamily="34" charset="-122"/>
                <a:cs typeface="Georgia" pitchFamily="34" charset="-120"/>
              </a:rPr>
              <a:t>Illusion</a:t>
            </a:r>
            <a:endParaRPr lang="en-US" sz="2000" dirty="0"/>
          </a:p>
        </p:txBody>
      </p:sp>
      <p:sp>
        <p:nvSpPr>
          <p:cNvPr id="5" name="Text 3"/>
          <p:cNvSpPr/>
          <p:nvPr/>
        </p:nvSpPr>
        <p:spPr>
          <a:xfrm>
            <a:off x="594360" y="1508760"/>
            <a:ext cx="3566160" cy="3017520"/>
          </a:xfrm>
          <a:prstGeom prst="rect">
            <a:avLst/>
          </a:prstGeom>
          <a:noFill/>
          <a:ln/>
        </p:spPr>
        <p:txBody>
          <a:bodyPr wrap="square" rtlCol="0" anchor="ctr"/>
          <a:lstStyle/>
          <a:p>
            <a:pPr indent="0" marL="0">
              <a:buNone/>
            </a:pPr>
            <a:r>
              <a:rPr lang="en-US" sz="1300" dirty="0">
                <a:solidFill>
                  <a:srgbClr val="555555"/>
                </a:solidFill>
                <a:latin typeface="Arial" pitchFamily="34" charset="0"/>
                <a:ea typeface="Arial" pitchFamily="34" charset="-122"/>
                <a:cs typeface="Arial" pitchFamily="34" charset="-120"/>
              </a:rPr>
              <a:t>The system of self-deceptions by which we avoid uncomfortable truths:</a:t>
            </a:r>
            <a:endParaRPr lang="en-US" sz="1300" dirty="0"/>
          </a:p>
          <a:p>
            <a:pPr indent="0" marL="0">
              <a:buNone/>
            </a:pPr>
            <a:endParaRPr lang="en-US" sz="1300" dirty="0"/>
          </a:p>
          <a:p>
            <a:pPr indent="0" marL="0">
              <a:buNone/>
            </a:pPr>
            <a:r>
              <a:rPr lang="en-US" sz="1300" dirty="0">
                <a:solidFill>
                  <a:srgbClr val="555555"/>
                </a:solidFill>
                <a:latin typeface="Arial" pitchFamily="34" charset="0"/>
                <a:ea typeface="Arial" pitchFamily="34" charset="-122"/>
                <a:cs typeface="Arial" pitchFamily="34" charset="-120"/>
              </a:rPr>
              <a:t>•  About our own motives for ministry</a:t>
            </a:r>
            <a:endParaRPr lang="en-US" sz="1300" dirty="0"/>
          </a:p>
          <a:p>
            <a:pPr indent="0" marL="0">
              <a:buNone/>
            </a:pPr>
            <a:r>
              <a:rPr lang="en-US" sz="1300" dirty="0">
                <a:solidFill>
                  <a:srgbClr val="555555"/>
                </a:solidFill>
                <a:latin typeface="Arial" pitchFamily="34" charset="0"/>
                <a:ea typeface="Arial" pitchFamily="34" charset="-122"/>
                <a:cs typeface="Arial" pitchFamily="34" charset="-120"/>
              </a:rPr>
              <a:t>•  About our congregation’s real needs</a:t>
            </a:r>
            <a:endParaRPr lang="en-US" sz="1300" dirty="0"/>
          </a:p>
          <a:p>
            <a:pPr indent="0" marL="0">
              <a:buNone/>
            </a:pPr>
            <a:r>
              <a:rPr lang="en-US" sz="1300" dirty="0">
                <a:solidFill>
                  <a:srgbClr val="555555"/>
                </a:solidFill>
                <a:latin typeface="Arial" pitchFamily="34" charset="0"/>
                <a:ea typeface="Arial" pitchFamily="34" charset="-122"/>
                <a:cs typeface="Arial" pitchFamily="34" charset="-120"/>
              </a:rPr>
              <a:t>•  About God’s nature and our relationship</a:t>
            </a:r>
            <a:endParaRPr lang="en-US" sz="1300" dirty="0"/>
          </a:p>
          <a:p>
            <a:pPr indent="0" marL="0">
              <a:buNone/>
            </a:pPr>
            <a:r>
              <a:rPr lang="en-US" sz="1300" dirty="0">
                <a:solidFill>
                  <a:srgbClr val="555555"/>
                </a:solidFill>
                <a:latin typeface="Arial" pitchFamily="34" charset="0"/>
                <a:ea typeface="Arial" pitchFamily="34" charset="-122"/>
                <a:cs typeface="Arial" pitchFamily="34" charset="-120"/>
              </a:rPr>
              <a:t>•  About whether we still believe what we preach</a:t>
            </a:r>
            <a:endParaRPr lang="en-US" sz="1300" dirty="0"/>
          </a:p>
          <a:p>
            <a:pPr indent="0" marL="0">
              <a:buNone/>
            </a:pPr>
            <a:endParaRPr lang="en-US" sz="1300" dirty="0"/>
          </a:p>
          <a:p>
            <a:pPr indent="0" marL="0">
              <a:buNone/>
            </a:pPr>
            <a:r>
              <a:rPr lang="en-US" sz="1300" dirty="0">
                <a:solidFill>
                  <a:srgbClr val="555555"/>
                </a:solidFill>
                <a:latin typeface="Arial" pitchFamily="34" charset="0"/>
                <a:ea typeface="Arial" pitchFamily="34" charset="-122"/>
                <a:cs typeface="Arial" pitchFamily="34" charset="-120"/>
              </a:rPr>
              <a:t>"The minister who lives in illusion will minister from a distorted center."</a:t>
            </a:r>
            <a:endParaRPr lang="en-US" sz="1300" dirty="0"/>
          </a:p>
        </p:txBody>
      </p:sp>
      <p:sp>
        <p:nvSpPr>
          <p:cNvPr id="6" name="Text 4"/>
          <p:cNvSpPr/>
          <p:nvPr/>
        </p:nvSpPr>
        <p:spPr>
          <a:xfrm>
            <a:off x="4297680" y="2560320"/>
            <a:ext cx="640080" cy="640080"/>
          </a:xfrm>
          <a:prstGeom prst="rect">
            <a:avLst/>
          </a:prstGeom>
          <a:noFill/>
          <a:ln/>
        </p:spPr>
        <p:txBody>
          <a:bodyPr wrap="square" rtlCol="0" anchor="ctr"/>
          <a:lstStyle/>
          <a:p>
            <a:pPr algn="ctr" indent="0" marL="0">
              <a:buNone/>
            </a:pPr>
            <a:r>
              <a:rPr lang="en-US" sz="3200" dirty="0">
                <a:solidFill>
                  <a:srgbClr val="4A8C3F"/>
                </a:solidFill>
              </a:rPr>
              <a:t>➡</a:t>
            </a:r>
            <a:endParaRPr lang="en-US" sz="3200" dirty="0"/>
          </a:p>
        </p:txBody>
      </p:sp>
      <p:sp>
        <p:nvSpPr>
          <p:cNvPr id="7" name="Shape 5"/>
          <p:cNvSpPr/>
          <p:nvPr/>
        </p:nvSpPr>
        <p:spPr>
          <a:xfrm>
            <a:off x="4846320" y="960120"/>
            <a:ext cx="3840480" cy="3749040"/>
          </a:xfrm>
          <a:prstGeom prst="rect">
            <a:avLst/>
          </a:prstGeom>
          <a:solidFill>
            <a:srgbClr val="2D5A27"/>
          </a:solidFill>
          <a:ln/>
          <a:effectLst>
            <a:outerShdw sx="100000" sy="100000" kx="0" ky="0" algn="bl" rotWithShape="0" blurRad="101600" dist="38100" dir="8100000">
              <a:srgbClr val="000000">
                <a:alpha val="12000"/>
              </a:srgbClr>
            </a:outerShdw>
          </a:effectLst>
        </p:spPr>
      </p:sp>
      <p:sp>
        <p:nvSpPr>
          <p:cNvPr id="8" name="Text 6"/>
          <p:cNvSpPr/>
          <p:nvPr/>
        </p:nvSpPr>
        <p:spPr>
          <a:xfrm>
            <a:off x="4983480" y="1051560"/>
            <a:ext cx="3566160" cy="411480"/>
          </a:xfrm>
          <a:prstGeom prst="rect">
            <a:avLst/>
          </a:prstGeom>
          <a:noFill/>
          <a:ln/>
        </p:spPr>
        <p:txBody>
          <a:bodyPr wrap="square" rtlCol="0" anchor="ctr"/>
          <a:lstStyle/>
          <a:p>
            <a:pPr indent="0" marL="0">
              <a:buNone/>
            </a:pPr>
            <a:r>
              <a:rPr lang="en-US" sz="2000" b="1" dirty="0">
                <a:solidFill>
                  <a:srgbClr val="FFFFFF"/>
                </a:solidFill>
                <a:latin typeface="Georgia" pitchFamily="34" charset="0"/>
                <a:ea typeface="Georgia" pitchFamily="34" charset="-122"/>
                <a:cs typeface="Georgia" pitchFamily="34" charset="-120"/>
              </a:rPr>
              <a:t>Prayer</a:t>
            </a:r>
            <a:endParaRPr lang="en-US" sz="2000" dirty="0"/>
          </a:p>
        </p:txBody>
      </p:sp>
      <p:sp>
        <p:nvSpPr>
          <p:cNvPr id="9" name="Text 7"/>
          <p:cNvSpPr/>
          <p:nvPr/>
        </p:nvSpPr>
        <p:spPr>
          <a:xfrm>
            <a:off x="4983480" y="1508760"/>
            <a:ext cx="3566160" cy="3017520"/>
          </a:xfrm>
          <a:prstGeom prst="rect">
            <a:avLst/>
          </a:prstGeom>
          <a:noFill/>
          <a:ln/>
        </p:spPr>
        <p:txBody>
          <a:bodyPr wrap="square" rtlCol="0" anchor="ctr"/>
          <a:lstStyle/>
          <a:p>
            <a:pPr indent="0" marL="0">
              <a:buNone/>
            </a:pPr>
            <a:r>
              <a:rPr lang="en-US" sz="1300" dirty="0">
                <a:solidFill>
                  <a:srgbClr val="FFFFFF"/>
                </a:solidFill>
                <a:latin typeface="Arial" pitchFamily="34" charset="0"/>
                <a:ea typeface="Arial" pitchFamily="34" charset="-122"/>
                <a:cs typeface="Arial" pitchFamily="34" charset="-120"/>
              </a:rPr>
              <a:t>Not primarily petition but attention—the habitual turning of one’s gaze toward God:</a:t>
            </a:r>
            <a:endParaRPr lang="en-US" sz="1300" dirty="0"/>
          </a:p>
          <a:p>
            <a:pPr indent="0" marL="0">
              <a:buNone/>
            </a:pPr>
            <a:endParaRPr lang="en-US" sz="1300" dirty="0"/>
          </a:p>
          <a:p>
            <a:pPr indent="0" marL="0">
              <a:buNone/>
            </a:pPr>
            <a:r>
              <a:rPr lang="en-US" sz="1300" dirty="0">
                <a:solidFill>
                  <a:srgbClr val="FFFFFF"/>
                </a:solidFill>
                <a:latin typeface="Arial" pitchFamily="34" charset="0"/>
                <a:ea typeface="Arial" pitchFamily="34" charset="-122"/>
                <a:cs typeface="Arial" pitchFamily="34" charset="-120"/>
              </a:rPr>
              <a:t>•  Radical openness to reality as it is</a:t>
            </a:r>
            <a:endParaRPr lang="en-US" sz="1300" dirty="0"/>
          </a:p>
          <a:p>
            <a:pPr indent="0" marL="0">
              <a:buNone/>
            </a:pPr>
            <a:r>
              <a:rPr lang="en-US" sz="1300" dirty="0">
                <a:solidFill>
                  <a:srgbClr val="FFFFFF"/>
                </a:solidFill>
                <a:latin typeface="Arial" pitchFamily="34" charset="0"/>
                <a:ea typeface="Arial" pitchFamily="34" charset="-122"/>
                <a:cs typeface="Arial" pitchFamily="34" charset="-120"/>
              </a:rPr>
              <a:t>•  The practice of finding and keeping center</a:t>
            </a:r>
            <a:endParaRPr lang="en-US" sz="1300" dirty="0"/>
          </a:p>
          <a:p>
            <a:pPr indent="0" marL="0">
              <a:buNone/>
            </a:pPr>
            <a:r>
              <a:rPr lang="en-US" sz="1300" dirty="0">
                <a:solidFill>
                  <a:srgbClr val="FFFFFF"/>
                </a:solidFill>
                <a:latin typeface="Arial" pitchFamily="34" charset="0"/>
                <a:ea typeface="Arial" pitchFamily="34" charset="-122"/>
                <a:cs typeface="Arial" pitchFamily="34" charset="-120"/>
              </a:rPr>
              <a:t>•  Resistance to the ‘suggestible heart’</a:t>
            </a:r>
            <a:endParaRPr lang="en-US" sz="1300" dirty="0"/>
          </a:p>
          <a:p>
            <a:pPr indent="0" marL="0">
              <a:buNone/>
            </a:pPr>
            <a:r>
              <a:rPr lang="en-US" sz="1300" dirty="0">
                <a:solidFill>
                  <a:srgbClr val="FFFFFF"/>
                </a:solidFill>
                <a:latin typeface="Arial" pitchFamily="34" charset="0"/>
                <a:ea typeface="Arial" pitchFamily="34" charset="-122"/>
                <a:cs typeface="Arial" pitchFamily="34" charset="-120"/>
              </a:rPr>
              <a:t>•  Ministry from a grounded, truthful place</a:t>
            </a:r>
            <a:endParaRPr lang="en-US" sz="1300" dirty="0"/>
          </a:p>
          <a:p>
            <a:pPr indent="0" marL="0">
              <a:buNone/>
            </a:pPr>
            <a:endParaRPr lang="en-US" sz="1300" dirty="0"/>
          </a:p>
          <a:p>
            <a:pPr indent="0" marL="0">
              <a:buNone/>
            </a:pPr>
            <a:r>
              <a:rPr lang="en-US" sz="1300" dirty="0">
                <a:solidFill>
                  <a:srgbClr val="FFFFFF"/>
                </a:solidFill>
                <a:latin typeface="Arial" pitchFamily="34" charset="0"/>
                <a:ea typeface="Arial" pitchFamily="34" charset="-122"/>
                <a:cs typeface="Arial" pitchFamily="34" charset="-120"/>
              </a:rPr>
              <a:t>"Prayer is not asking God to change the world, but allowing God to change us."</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The Mutuality of Healing</a:t>
            </a:r>
            <a:endParaRPr lang="en-US" sz="3000" dirty="0"/>
          </a:p>
        </p:txBody>
      </p:sp>
      <p:sp>
        <p:nvSpPr>
          <p:cNvPr id="3" name="Text 1"/>
          <p:cNvSpPr/>
          <p:nvPr/>
        </p:nvSpPr>
        <p:spPr>
          <a:xfrm>
            <a:off x="457200" y="914400"/>
            <a:ext cx="8229600" cy="320040"/>
          </a:xfrm>
          <a:prstGeom prst="rect">
            <a:avLst/>
          </a:prstGeom>
          <a:noFill/>
          <a:ln/>
        </p:spPr>
        <p:txBody>
          <a:bodyPr wrap="square" rtlCol="0" anchor="ctr"/>
          <a:lstStyle/>
          <a:p>
            <a:pPr indent="0" marL="0">
              <a:buNone/>
            </a:pPr>
            <a:r>
              <a:rPr lang="en-US" sz="1400" i="1" dirty="0">
                <a:solidFill>
                  <a:srgbClr val="7A9E7E"/>
                </a:solidFill>
                <a:latin typeface="Arial" pitchFamily="34" charset="0"/>
                <a:ea typeface="Arial" pitchFamily="34" charset="-122"/>
                <a:cs typeface="Arial" pitchFamily="34" charset="-120"/>
              </a:rPr>
              <a:t>Nouwen’s most challenging — and most freeing — claim about ministry.</a:t>
            </a:r>
            <a:endParaRPr lang="en-US" sz="1400" dirty="0"/>
          </a:p>
        </p:txBody>
      </p:sp>
      <p:sp>
        <p:nvSpPr>
          <p:cNvPr id="4" name="Shape 2"/>
          <p:cNvSpPr/>
          <p:nvPr/>
        </p:nvSpPr>
        <p:spPr>
          <a:xfrm>
            <a:off x="457200" y="1371600"/>
            <a:ext cx="8229600" cy="2103120"/>
          </a:xfrm>
          <a:prstGeom prst="rect">
            <a:avLst/>
          </a:prstGeom>
          <a:solidFill>
            <a:srgbClr val="1E3828"/>
          </a:solidFill>
          <a:ln/>
          <a:effectLst>
            <a:outerShdw sx="100000" sy="100000" kx="0" ky="0" algn="bl" rotWithShape="0" blurRad="101600" dist="38100" dir="8100000">
              <a:srgbClr val="000000">
                <a:alpha val="12000"/>
              </a:srgbClr>
            </a:outerShdw>
          </a:effectLst>
        </p:spPr>
      </p:sp>
      <p:sp>
        <p:nvSpPr>
          <p:cNvPr id="5" name="Text 3"/>
          <p:cNvSpPr/>
          <p:nvPr/>
        </p:nvSpPr>
        <p:spPr>
          <a:xfrm>
            <a:off x="685800" y="1463040"/>
            <a:ext cx="7772400" cy="1920240"/>
          </a:xfrm>
          <a:prstGeom prst="rect">
            <a:avLst/>
          </a:prstGeom>
          <a:noFill/>
          <a:ln/>
        </p:spPr>
        <p:txBody>
          <a:bodyPr wrap="square" rtlCol="0" anchor="ctr"/>
          <a:lstStyle/>
          <a:p>
            <a:pPr indent="0" marL="0">
              <a:buNone/>
            </a:pPr>
            <a:r>
              <a:rPr lang="en-US" sz="1700" i="1" dirty="0">
                <a:solidFill>
                  <a:srgbClr val="FFFFFF"/>
                </a:solidFill>
                <a:latin typeface="Georgia" pitchFamily="34" charset="0"/>
                <a:ea typeface="Georgia" pitchFamily="34" charset="-122"/>
                <a:cs typeface="Georgia" pitchFamily="34" charset="-120"/>
              </a:rPr>
              <a:t>“When we honestly ask ourselves which person in our lives means the most to us, we often find that it is those who, instead of giving advice, solutions, or cures, have chosen rather to share our pain and touch our wounds with a warm and tender hand.”</a:t>
            </a:r>
            <a:endParaRPr lang="en-US" sz="1700" dirty="0"/>
          </a:p>
          <a:p>
            <a:pPr indent="0" marL="0">
              <a:buNone/>
            </a:pPr>
            <a:endParaRPr lang="en-US" sz="1700" dirty="0"/>
          </a:p>
          <a:p>
            <a:pPr indent="0" marL="0">
              <a:buNone/>
            </a:pPr>
            <a:r>
              <a:rPr lang="en-US" sz="1300" i="1" dirty="0">
                <a:solidFill>
                  <a:srgbClr val="7A9E7E"/>
                </a:solidFill>
                <a:latin typeface="Arial" pitchFamily="34" charset="0"/>
                <a:ea typeface="Arial" pitchFamily="34" charset="-122"/>
                <a:cs typeface="Arial" pitchFamily="34" charset="-120"/>
              </a:rPr>
              <a:t>— Out of Solitude</a:t>
            </a:r>
            <a:endParaRPr lang="en-US" sz="1700" dirty="0"/>
          </a:p>
        </p:txBody>
      </p:sp>
      <p:sp>
        <p:nvSpPr>
          <p:cNvPr id="6" name="Shape 4"/>
          <p:cNvSpPr/>
          <p:nvPr/>
        </p:nvSpPr>
        <p:spPr>
          <a:xfrm>
            <a:off x="457200" y="3611880"/>
            <a:ext cx="8229600" cy="502920"/>
          </a:xfrm>
          <a:prstGeom prst="rect">
            <a:avLst/>
          </a:prstGeom>
          <a:solidFill>
            <a:srgbClr val="253545"/>
          </a:solidFill>
          <a:ln/>
        </p:spPr>
      </p:sp>
      <p:sp>
        <p:nvSpPr>
          <p:cNvPr id="7" name="Text 5"/>
          <p:cNvSpPr/>
          <p:nvPr/>
        </p:nvSpPr>
        <p:spPr>
          <a:xfrm>
            <a:off x="594360" y="3630168"/>
            <a:ext cx="7955280" cy="457200"/>
          </a:xfrm>
          <a:prstGeom prst="rect">
            <a:avLst/>
          </a:prstGeom>
          <a:noFill/>
          <a:ln/>
        </p:spPr>
        <p:txBody>
          <a:bodyPr wrap="square" rtlCol="0" anchor="ctr"/>
          <a:lstStyle/>
          <a:p>
            <a:pPr indent="0" marL="0">
              <a:buNone/>
            </a:pPr>
            <a:r>
              <a:rPr lang="en-US" sz="1300" b="1" dirty="0">
                <a:solidFill>
                  <a:srgbClr val="4A8C3F"/>
                </a:solidFill>
                <a:latin typeface="Arial" pitchFamily="34" charset="0"/>
                <a:ea typeface="Arial" pitchFamily="34" charset="-122"/>
                <a:cs typeface="Arial" pitchFamily="34" charset="-120"/>
              </a:rPr>
              <a:t>Ministry is not one-way:  </a:t>
            </a:r>
            <a:pPr indent="0" marL="0">
              <a:buNone/>
            </a:pPr>
            <a:r>
              <a:rPr lang="en-US" sz="1300" dirty="0">
                <a:solidFill>
                  <a:srgbClr val="CCCCCC"/>
                </a:solidFill>
                <a:latin typeface="Arial" pitchFamily="34" charset="0"/>
                <a:ea typeface="Arial" pitchFamily="34" charset="-122"/>
                <a:cs typeface="Arial" pitchFamily="34" charset="-120"/>
              </a:rPr>
              <a:t>The congregation also heals the minister. Both are changed by genuine encounter.</a:t>
            </a:r>
            <a:endParaRPr lang="en-US" sz="1300" dirty="0"/>
          </a:p>
        </p:txBody>
      </p:sp>
      <p:sp>
        <p:nvSpPr>
          <p:cNvPr id="8" name="Shape 6"/>
          <p:cNvSpPr/>
          <p:nvPr/>
        </p:nvSpPr>
        <p:spPr>
          <a:xfrm>
            <a:off x="457200" y="4206240"/>
            <a:ext cx="8229600" cy="502920"/>
          </a:xfrm>
          <a:prstGeom prst="rect">
            <a:avLst/>
          </a:prstGeom>
          <a:solidFill>
            <a:srgbClr val="1E3828"/>
          </a:solidFill>
          <a:ln/>
        </p:spPr>
      </p:sp>
      <p:sp>
        <p:nvSpPr>
          <p:cNvPr id="9" name="Text 7"/>
          <p:cNvSpPr/>
          <p:nvPr/>
        </p:nvSpPr>
        <p:spPr>
          <a:xfrm>
            <a:off x="594360" y="4224528"/>
            <a:ext cx="7955280" cy="457200"/>
          </a:xfrm>
          <a:prstGeom prst="rect">
            <a:avLst/>
          </a:prstGeom>
          <a:noFill/>
          <a:ln/>
        </p:spPr>
        <p:txBody>
          <a:bodyPr wrap="square" rtlCol="0" anchor="ctr"/>
          <a:lstStyle/>
          <a:p>
            <a:pPr indent="0" marL="0">
              <a:buNone/>
            </a:pPr>
            <a:r>
              <a:rPr lang="en-US" sz="1300" b="1" dirty="0">
                <a:solidFill>
                  <a:srgbClr val="4A8C3F"/>
                </a:solidFill>
                <a:latin typeface="Arial" pitchFamily="34" charset="0"/>
                <a:ea typeface="Arial" pitchFamily="34" charset="-122"/>
                <a:cs typeface="Arial" pitchFamily="34" charset="-120"/>
              </a:rPr>
              <a:t>Vulnerability is the gift:  </a:t>
            </a:r>
            <a:pPr indent="0" marL="0">
              <a:buNone/>
            </a:pPr>
            <a:r>
              <a:rPr lang="en-US" sz="1300" dirty="0">
                <a:solidFill>
                  <a:srgbClr val="CCCCCC"/>
                </a:solidFill>
                <a:latin typeface="Arial" pitchFamily="34" charset="0"/>
                <a:ea typeface="Arial" pitchFamily="34" charset="-122"/>
                <a:cs typeface="Arial" pitchFamily="34" charset="-120"/>
              </a:rPr>
              <a:t>When ministers share appropriate struggle, they give people permission to be human.</a:t>
            </a:r>
            <a:endParaRPr lang="en-US" sz="1300" dirty="0"/>
          </a:p>
        </p:txBody>
      </p:sp>
      <p:sp>
        <p:nvSpPr>
          <p:cNvPr id="10" name="Shape 8"/>
          <p:cNvSpPr/>
          <p:nvPr/>
        </p:nvSpPr>
        <p:spPr>
          <a:xfrm>
            <a:off x="457200" y="4800600"/>
            <a:ext cx="8229600" cy="502920"/>
          </a:xfrm>
          <a:prstGeom prst="rect">
            <a:avLst/>
          </a:prstGeom>
          <a:solidFill>
            <a:srgbClr val="253545"/>
          </a:solidFill>
          <a:ln/>
        </p:spPr>
      </p:sp>
      <p:sp>
        <p:nvSpPr>
          <p:cNvPr id="11" name="Text 9"/>
          <p:cNvSpPr/>
          <p:nvPr/>
        </p:nvSpPr>
        <p:spPr>
          <a:xfrm>
            <a:off x="594360" y="4818888"/>
            <a:ext cx="7955280" cy="457200"/>
          </a:xfrm>
          <a:prstGeom prst="rect">
            <a:avLst/>
          </a:prstGeom>
          <a:noFill/>
          <a:ln/>
        </p:spPr>
        <p:txBody>
          <a:bodyPr wrap="square" rtlCol="0" anchor="ctr"/>
          <a:lstStyle/>
          <a:p>
            <a:pPr indent="0" marL="0">
              <a:buNone/>
            </a:pPr>
            <a:r>
              <a:rPr lang="en-US" sz="1300" b="1" dirty="0">
                <a:solidFill>
                  <a:srgbClr val="4A8C3F"/>
                </a:solidFill>
                <a:latin typeface="Arial" pitchFamily="34" charset="0"/>
                <a:ea typeface="Arial" pitchFamily="34" charset="-122"/>
                <a:cs typeface="Arial" pitchFamily="34" charset="-120"/>
              </a:rPr>
              <a:t>The key test:  </a:t>
            </a:r>
            <a:pPr indent="0" marL="0">
              <a:buNone/>
            </a:pPr>
            <a:r>
              <a:rPr lang="en-US" sz="1300" dirty="0">
                <a:solidFill>
                  <a:srgbClr val="CCCCCC"/>
                </a:solidFill>
                <a:latin typeface="Arial" pitchFamily="34" charset="0"/>
                <a:ea typeface="Arial" pitchFamily="34" charset="-122"/>
                <a:cs typeface="Arial" pitchFamily="34" charset="-120"/>
              </a:rPr>
              <a:t>Is my sharing in service of the other, or in service of my own emotional need?</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F7F4"/>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Healing in Institutional Ministry</a:t>
            </a:r>
            <a:endParaRPr lang="en-US" sz="2800" dirty="0"/>
          </a:p>
        </p:txBody>
      </p:sp>
      <p:sp>
        <p:nvSpPr>
          <p:cNvPr id="3" name="Text 1"/>
          <p:cNvSpPr/>
          <p:nvPr/>
        </p:nvSpPr>
        <p:spPr>
          <a:xfrm>
            <a:off x="457200" y="914400"/>
            <a:ext cx="8229600" cy="320040"/>
          </a:xfrm>
          <a:prstGeom prst="rect">
            <a:avLst/>
          </a:prstGeom>
          <a:noFill/>
          <a:ln/>
        </p:spPr>
        <p:txBody>
          <a:bodyPr wrap="square" rtlCol="0" anchor="ctr"/>
          <a:lstStyle/>
          <a:p>
            <a:pPr indent="0" marL="0">
              <a:buNone/>
            </a:pPr>
            <a:r>
              <a:rPr lang="en-US" sz="1400" i="1" dirty="0">
                <a:solidFill>
                  <a:srgbClr val="7A9E7E"/>
                </a:solidFill>
                <a:latin typeface="Arial" pitchFamily="34" charset="0"/>
                <a:ea typeface="Arial" pitchFamily="34" charset="-122"/>
                <a:cs typeface="Arial" pitchFamily="34" charset="-120"/>
              </a:rPr>
              <a:t>How does Nouwen’s framework apply beyond individual pastoral care?</a:t>
            </a:r>
            <a:endParaRPr lang="en-US" sz="1400" dirty="0"/>
          </a:p>
        </p:txBody>
      </p:sp>
      <p:sp>
        <p:nvSpPr>
          <p:cNvPr id="4" name="Shape 2"/>
          <p:cNvSpPr/>
          <p:nvPr/>
        </p:nvSpPr>
        <p:spPr>
          <a:xfrm>
            <a:off x="457200" y="1371600"/>
            <a:ext cx="822960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457200" y="1371600"/>
            <a:ext cx="73152" cy="777240"/>
          </a:xfrm>
          <a:prstGeom prst="rect">
            <a:avLst/>
          </a:prstGeom>
          <a:solidFill>
            <a:srgbClr val="2D5A27"/>
          </a:solidFill>
          <a:ln/>
        </p:spPr>
      </p:sp>
      <p:sp>
        <p:nvSpPr>
          <p:cNvPr id="6" name="Text 4"/>
          <p:cNvSpPr/>
          <p:nvPr/>
        </p:nvSpPr>
        <p:spPr>
          <a:xfrm>
            <a:off x="640080" y="1444752"/>
            <a:ext cx="1554480" cy="274320"/>
          </a:xfrm>
          <a:prstGeom prst="rect">
            <a:avLst/>
          </a:prstGeom>
          <a:noFill/>
          <a:ln/>
        </p:spPr>
        <p:txBody>
          <a:bodyPr wrap="square" lIns="0" tIns="0" rIns="0" bIns="0" rtlCol="0" anchor="ctr"/>
          <a:lstStyle/>
          <a:p>
            <a:pPr indent="0" marL="0">
              <a:buNone/>
            </a:pPr>
            <a:r>
              <a:rPr lang="en-US" sz="1300" b="1" dirty="0">
                <a:solidFill>
                  <a:srgbClr val="2D5A27"/>
                </a:solidFill>
                <a:latin typeface="Arial" pitchFamily="34" charset="0"/>
                <a:ea typeface="Arial" pitchFamily="34" charset="-122"/>
                <a:cs typeface="Arial" pitchFamily="34" charset="-120"/>
              </a:rPr>
              <a:t>Physical Space:</a:t>
            </a:r>
            <a:endParaRPr lang="en-US" sz="1300" dirty="0"/>
          </a:p>
        </p:txBody>
      </p:sp>
      <p:sp>
        <p:nvSpPr>
          <p:cNvPr id="7" name="Text 5"/>
          <p:cNvSpPr/>
          <p:nvPr/>
        </p:nvSpPr>
        <p:spPr>
          <a:xfrm>
            <a:off x="2286000" y="1444752"/>
            <a:ext cx="6400800" cy="64008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Does your building create a ‘free space’? Or does it communicate efficiency, control, and institutional purpose above welcome?</a:t>
            </a:r>
            <a:endParaRPr lang="en-US" sz="1300" dirty="0"/>
          </a:p>
        </p:txBody>
      </p:sp>
      <p:sp>
        <p:nvSpPr>
          <p:cNvPr id="8" name="Shape 6"/>
          <p:cNvSpPr/>
          <p:nvPr/>
        </p:nvSpPr>
        <p:spPr>
          <a:xfrm>
            <a:off x="457200" y="2267712"/>
            <a:ext cx="8229600" cy="777240"/>
          </a:xfrm>
          <a:prstGeom prst="rect">
            <a:avLst/>
          </a:prstGeom>
          <a:solidFill>
            <a:srgbClr val="E5EDDE"/>
          </a:solidFill>
          <a:ln/>
          <a:effectLst>
            <a:outerShdw sx="100000" sy="100000" kx="0" ky="0" algn="bl" rotWithShape="0" blurRad="101600" dist="38100" dir="8100000">
              <a:srgbClr val="000000">
                <a:alpha val="12000"/>
              </a:srgbClr>
            </a:outerShdw>
          </a:effectLst>
        </p:spPr>
      </p:sp>
      <p:sp>
        <p:nvSpPr>
          <p:cNvPr id="9" name="Shape 7"/>
          <p:cNvSpPr/>
          <p:nvPr/>
        </p:nvSpPr>
        <p:spPr>
          <a:xfrm>
            <a:off x="457200" y="2267712"/>
            <a:ext cx="73152" cy="777240"/>
          </a:xfrm>
          <a:prstGeom prst="rect">
            <a:avLst/>
          </a:prstGeom>
          <a:solidFill>
            <a:srgbClr val="2D5A27"/>
          </a:solidFill>
          <a:ln/>
        </p:spPr>
      </p:sp>
      <p:sp>
        <p:nvSpPr>
          <p:cNvPr id="10" name="Text 8"/>
          <p:cNvSpPr/>
          <p:nvPr/>
        </p:nvSpPr>
        <p:spPr>
          <a:xfrm>
            <a:off x="640080" y="2340864"/>
            <a:ext cx="1554480" cy="274320"/>
          </a:xfrm>
          <a:prstGeom prst="rect">
            <a:avLst/>
          </a:prstGeom>
          <a:noFill/>
          <a:ln/>
        </p:spPr>
        <p:txBody>
          <a:bodyPr wrap="square" lIns="0" tIns="0" rIns="0" bIns="0" rtlCol="0" anchor="ctr"/>
          <a:lstStyle/>
          <a:p>
            <a:pPr indent="0" marL="0">
              <a:buNone/>
            </a:pPr>
            <a:r>
              <a:rPr lang="en-US" sz="1300" b="1" dirty="0">
                <a:solidFill>
                  <a:srgbClr val="2D5A27"/>
                </a:solidFill>
                <a:latin typeface="Arial" pitchFamily="34" charset="0"/>
                <a:ea typeface="Arial" pitchFamily="34" charset="-122"/>
                <a:cs typeface="Arial" pitchFamily="34" charset="-120"/>
              </a:rPr>
              <a:t>Meeting Culture:</a:t>
            </a:r>
            <a:endParaRPr lang="en-US" sz="1300" dirty="0"/>
          </a:p>
        </p:txBody>
      </p:sp>
      <p:sp>
        <p:nvSpPr>
          <p:cNvPr id="11" name="Text 9"/>
          <p:cNvSpPr/>
          <p:nvPr/>
        </p:nvSpPr>
        <p:spPr>
          <a:xfrm>
            <a:off x="2286000" y="2340864"/>
            <a:ext cx="6400800" cy="64008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Do your staff and volunteer meetings allow honest questions and genuine disagreement — or do they perform consensus?</a:t>
            </a:r>
            <a:endParaRPr lang="en-US" sz="1300" dirty="0"/>
          </a:p>
        </p:txBody>
      </p:sp>
      <p:sp>
        <p:nvSpPr>
          <p:cNvPr id="12" name="Shape 10"/>
          <p:cNvSpPr/>
          <p:nvPr/>
        </p:nvSpPr>
        <p:spPr>
          <a:xfrm>
            <a:off x="457200" y="3163824"/>
            <a:ext cx="822960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457200" y="3163824"/>
            <a:ext cx="73152" cy="777240"/>
          </a:xfrm>
          <a:prstGeom prst="rect">
            <a:avLst/>
          </a:prstGeom>
          <a:solidFill>
            <a:srgbClr val="2D5A27"/>
          </a:solidFill>
          <a:ln/>
        </p:spPr>
      </p:sp>
      <p:sp>
        <p:nvSpPr>
          <p:cNvPr id="14" name="Text 12"/>
          <p:cNvSpPr/>
          <p:nvPr/>
        </p:nvSpPr>
        <p:spPr>
          <a:xfrm>
            <a:off x="640080" y="3236976"/>
            <a:ext cx="1554480" cy="274320"/>
          </a:xfrm>
          <a:prstGeom prst="rect">
            <a:avLst/>
          </a:prstGeom>
          <a:noFill/>
          <a:ln/>
        </p:spPr>
        <p:txBody>
          <a:bodyPr wrap="square" lIns="0" tIns="0" rIns="0" bIns="0" rtlCol="0" anchor="ctr"/>
          <a:lstStyle/>
          <a:p>
            <a:pPr indent="0" marL="0">
              <a:buNone/>
            </a:pPr>
            <a:r>
              <a:rPr lang="en-US" sz="1300" b="1" dirty="0">
                <a:solidFill>
                  <a:srgbClr val="2D5A27"/>
                </a:solidFill>
                <a:latin typeface="Arial" pitchFamily="34" charset="0"/>
                <a:ea typeface="Arial" pitchFamily="34" charset="-122"/>
                <a:cs typeface="Arial" pitchFamily="34" charset="-120"/>
              </a:rPr>
              <a:t>Service Delivery:</a:t>
            </a:r>
            <a:endParaRPr lang="en-US" sz="1300" dirty="0"/>
          </a:p>
        </p:txBody>
      </p:sp>
      <p:sp>
        <p:nvSpPr>
          <p:cNvPr id="15" name="Text 13"/>
          <p:cNvSpPr/>
          <p:nvPr/>
        </p:nvSpPr>
        <p:spPr>
          <a:xfrm>
            <a:off x="2286000" y="3236976"/>
            <a:ext cx="6400800" cy="64008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Does your organization help people from a distance (programs) or alongside them (presence)? Which does Nouwen commend?</a:t>
            </a:r>
            <a:endParaRPr lang="en-US" sz="1300" dirty="0"/>
          </a:p>
        </p:txBody>
      </p:sp>
      <p:sp>
        <p:nvSpPr>
          <p:cNvPr id="16" name="Shape 14"/>
          <p:cNvSpPr/>
          <p:nvPr/>
        </p:nvSpPr>
        <p:spPr>
          <a:xfrm>
            <a:off x="457200" y="4059936"/>
            <a:ext cx="8229600" cy="777240"/>
          </a:xfrm>
          <a:prstGeom prst="rect">
            <a:avLst/>
          </a:prstGeom>
          <a:solidFill>
            <a:srgbClr val="E5EDDE"/>
          </a:solidFill>
          <a:ln/>
          <a:effectLst>
            <a:outerShdw sx="100000" sy="100000" kx="0" ky="0" algn="bl" rotWithShape="0" blurRad="101600" dist="38100" dir="8100000">
              <a:srgbClr val="000000">
                <a:alpha val="12000"/>
              </a:srgbClr>
            </a:outerShdw>
          </a:effectLst>
        </p:spPr>
      </p:sp>
      <p:sp>
        <p:nvSpPr>
          <p:cNvPr id="17" name="Shape 15"/>
          <p:cNvSpPr/>
          <p:nvPr/>
        </p:nvSpPr>
        <p:spPr>
          <a:xfrm>
            <a:off x="457200" y="4059936"/>
            <a:ext cx="73152" cy="777240"/>
          </a:xfrm>
          <a:prstGeom prst="rect">
            <a:avLst/>
          </a:prstGeom>
          <a:solidFill>
            <a:srgbClr val="2D5A27"/>
          </a:solidFill>
          <a:ln/>
        </p:spPr>
      </p:sp>
      <p:sp>
        <p:nvSpPr>
          <p:cNvPr id="18" name="Text 16"/>
          <p:cNvSpPr/>
          <p:nvPr/>
        </p:nvSpPr>
        <p:spPr>
          <a:xfrm>
            <a:off x="640080" y="4133088"/>
            <a:ext cx="1554480" cy="274320"/>
          </a:xfrm>
          <a:prstGeom prst="rect">
            <a:avLst/>
          </a:prstGeom>
          <a:noFill/>
          <a:ln/>
        </p:spPr>
        <p:txBody>
          <a:bodyPr wrap="square" lIns="0" tIns="0" rIns="0" bIns="0" rtlCol="0" anchor="ctr"/>
          <a:lstStyle/>
          <a:p>
            <a:pPr indent="0" marL="0">
              <a:buNone/>
            </a:pPr>
            <a:r>
              <a:rPr lang="en-US" sz="1300" b="1" dirty="0">
                <a:solidFill>
                  <a:srgbClr val="2D5A27"/>
                </a:solidFill>
                <a:latin typeface="Arial" pitchFamily="34" charset="0"/>
                <a:ea typeface="Arial" pitchFamily="34" charset="-122"/>
                <a:cs typeface="Arial" pitchFamily="34" charset="-120"/>
              </a:rPr>
              <a:t>Leadership Style:</a:t>
            </a:r>
            <a:endParaRPr lang="en-US" sz="1300" dirty="0"/>
          </a:p>
        </p:txBody>
      </p:sp>
      <p:sp>
        <p:nvSpPr>
          <p:cNvPr id="19" name="Text 17"/>
          <p:cNvSpPr/>
          <p:nvPr/>
        </p:nvSpPr>
        <p:spPr>
          <a:xfrm>
            <a:off x="2286000" y="4133088"/>
            <a:ext cx="6400800" cy="64008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Does your institutional culture model the mutuality Nouwen describes, or does it maintain a clear hierarchy of helper and helped?</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2D5A27"/>
        </a:solidFill>
      </p:bgPr>
    </p:bg>
    <p:spTree>
      <p:nvGrpSpPr>
        <p:cNvPr id="1" name=""/>
        <p:cNvGrpSpPr/>
        <p:nvPr/>
      </p:nvGrpSpPr>
      <p:grpSpPr>
        <a:xfrm>
          <a:off x="0" y="0"/>
          <a:ext cx="0" cy="0"/>
          <a:chOff x="0" y="0"/>
          <a:chExt cx="0" cy="0"/>
        </a:xfrm>
      </p:grpSpPr>
      <p:sp>
        <p:nvSpPr>
          <p:cNvPr id="2" name="Text 0"/>
          <p:cNvSpPr/>
          <p:nvPr/>
        </p:nvSpPr>
        <p:spPr>
          <a:xfrm>
            <a:off x="457200" y="365760"/>
            <a:ext cx="8229600" cy="548640"/>
          </a:xfrm>
          <a:prstGeom prst="rect">
            <a:avLst/>
          </a:prstGeom>
          <a:noFill/>
          <a:ln/>
        </p:spPr>
        <p:txBody>
          <a:bodyPr wrap="square"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Discussion &amp; Reflection</a:t>
            </a:r>
            <a:endParaRPr lang="en-US" sz="3000" dirty="0"/>
          </a:p>
        </p:txBody>
      </p:sp>
      <p:sp>
        <p:nvSpPr>
          <p:cNvPr id="3" name="Shape 1"/>
          <p:cNvSpPr/>
          <p:nvPr/>
        </p:nvSpPr>
        <p:spPr>
          <a:xfrm>
            <a:off x="457200" y="960120"/>
            <a:ext cx="8229600" cy="36576"/>
          </a:xfrm>
          <a:prstGeom prst="rect">
            <a:avLst/>
          </a:prstGeom>
          <a:solidFill>
            <a:srgbClr val="4A8C3F"/>
          </a:solidFill>
          <a:ln/>
        </p:spPr>
      </p:sp>
      <p:sp>
        <p:nvSpPr>
          <p:cNvPr id="4" name="Shape 2"/>
          <p:cNvSpPr/>
          <p:nvPr/>
        </p:nvSpPr>
        <p:spPr>
          <a:xfrm>
            <a:off x="457200" y="1143000"/>
            <a:ext cx="8229600" cy="1005840"/>
          </a:xfrm>
          <a:prstGeom prst="rect">
            <a:avLst/>
          </a:prstGeom>
          <a:solidFill>
            <a:srgbClr val="1E4D20"/>
          </a:solidFill>
          <a:ln/>
          <a:effectLst>
            <a:outerShdw sx="100000" sy="100000" kx="0" ky="0" algn="bl" rotWithShape="0" blurRad="101600" dist="38100" dir="8100000">
              <a:srgbClr val="000000">
                <a:alpha val="12000"/>
              </a:srgbClr>
            </a:outerShdw>
          </a:effectLst>
        </p:spPr>
      </p:sp>
      <p:sp>
        <p:nvSpPr>
          <p:cNvPr id="5" name="Text 3"/>
          <p:cNvSpPr/>
          <p:nvPr/>
        </p:nvSpPr>
        <p:spPr>
          <a:xfrm>
            <a:off x="640080" y="1188720"/>
            <a:ext cx="7863840" cy="914400"/>
          </a:xfrm>
          <a:prstGeom prst="rect">
            <a:avLst/>
          </a:prstGeom>
          <a:noFill/>
          <a:ln/>
        </p:spPr>
        <p:txBody>
          <a:bodyPr wrap="square" rtlCol="0" anchor="ctr"/>
          <a:lstStyle/>
          <a:p>
            <a:pPr indent="0" marL="0">
              <a:buNone/>
            </a:pPr>
            <a:r>
              <a:rPr lang="en-US" sz="1500" dirty="0">
                <a:solidFill>
                  <a:srgbClr val="DDEEDD"/>
                </a:solidFill>
                <a:latin typeface="Arial" pitchFamily="34" charset="0"/>
                <a:ea typeface="Arial" pitchFamily="34" charset="-122"/>
                <a:cs typeface="Arial" pitchFamily="34" charset="-120"/>
              </a:rPr>
              <a:t>1.  Think of a time when you felt truly received by another person — when they created genuine ‘healing space’ for you. What did they do? What did they not do?</a:t>
            </a:r>
            <a:endParaRPr lang="en-US" sz="1500" dirty="0"/>
          </a:p>
        </p:txBody>
      </p:sp>
      <p:sp>
        <p:nvSpPr>
          <p:cNvPr id="6" name="Shape 4"/>
          <p:cNvSpPr/>
          <p:nvPr/>
        </p:nvSpPr>
        <p:spPr>
          <a:xfrm>
            <a:off x="457200" y="2331720"/>
            <a:ext cx="8229600" cy="1005840"/>
          </a:xfrm>
          <a:prstGeom prst="rect">
            <a:avLst/>
          </a:prstGeom>
          <a:solidFill>
            <a:srgbClr val="1E4D20"/>
          </a:solidFill>
          <a:ln/>
          <a:effectLst>
            <a:outerShdw sx="100000" sy="100000" kx="0" ky="0" algn="bl" rotWithShape="0" blurRad="101600" dist="38100" dir="8100000">
              <a:srgbClr val="000000">
                <a:alpha val="12000"/>
              </a:srgbClr>
            </a:outerShdw>
          </a:effectLst>
        </p:spPr>
      </p:sp>
      <p:sp>
        <p:nvSpPr>
          <p:cNvPr id="7" name="Text 5"/>
          <p:cNvSpPr/>
          <p:nvPr/>
        </p:nvSpPr>
        <p:spPr>
          <a:xfrm>
            <a:off x="640080" y="2377440"/>
            <a:ext cx="7863840" cy="914400"/>
          </a:xfrm>
          <a:prstGeom prst="rect">
            <a:avLst/>
          </a:prstGeom>
          <a:noFill/>
          <a:ln/>
        </p:spPr>
        <p:txBody>
          <a:bodyPr wrap="square" rtlCol="0" anchor="ctr"/>
          <a:lstStyle/>
          <a:p>
            <a:pPr indent="0" marL="0">
              <a:buNone/>
            </a:pPr>
            <a:r>
              <a:rPr lang="en-US" sz="1500" dirty="0">
                <a:solidFill>
                  <a:srgbClr val="DDEEDD"/>
                </a:solidFill>
                <a:latin typeface="Arial" pitchFamily="34" charset="0"/>
                <a:ea typeface="Arial" pitchFamily="34" charset="-122"/>
                <a:cs typeface="Arial" pitchFamily="34" charset="-120"/>
              </a:rPr>
              <a:t>2.  Which of the three movements (loneliness→solitude, hostility→hospitality, illusion→prayer) is most alive — or most stuck — in your ministry right now?</a:t>
            </a:r>
            <a:endParaRPr lang="en-US" sz="1500" dirty="0"/>
          </a:p>
        </p:txBody>
      </p:sp>
      <p:sp>
        <p:nvSpPr>
          <p:cNvPr id="8" name="Shape 6"/>
          <p:cNvSpPr/>
          <p:nvPr/>
        </p:nvSpPr>
        <p:spPr>
          <a:xfrm>
            <a:off x="457200" y="3520440"/>
            <a:ext cx="8229600" cy="1005840"/>
          </a:xfrm>
          <a:prstGeom prst="rect">
            <a:avLst/>
          </a:prstGeom>
          <a:solidFill>
            <a:srgbClr val="1E4D20"/>
          </a:solidFill>
          <a:ln/>
          <a:effectLst>
            <a:outerShdw sx="100000" sy="100000" kx="0" ky="0" algn="bl" rotWithShape="0" blurRad="101600" dist="38100" dir="8100000">
              <a:srgbClr val="000000">
                <a:alpha val="12000"/>
              </a:srgbClr>
            </a:outerShdw>
          </a:effectLst>
        </p:spPr>
      </p:sp>
      <p:sp>
        <p:nvSpPr>
          <p:cNvPr id="9" name="Text 7"/>
          <p:cNvSpPr/>
          <p:nvPr/>
        </p:nvSpPr>
        <p:spPr>
          <a:xfrm>
            <a:off x="640080" y="3566160"/>
            <a:ext cx="7863840" cy="914400"/>
          </a:xfrm>
          <a:prstGeom prst="rect">
            <a:avLst/>
          </a:prstGeom>
          <a:noFill/>
          <a:ln/>
        </p:spPr>
        <p:txBody>
          <a:bodyPr wrap="square" rtlCol="0" anchor="ctr"/>
          <a:lstStyle/>
          <a:p>
            <a:pPr indent="0" marL="0">
              <a:buNone/>
            </a:pPr>
            <a:r>
              <a:rPr lang="en-US" sz="1500" dirty="0">
                <a:solidFill>
                  <a:srgbClr val="DDEEDD"/>
                </a:solidFill>
                <a:latin typeface="Arial" pitchFamily="34" charset="0"/>
                <a:ea typeface="Arial" pitchFamily="34" charset="-122"/>
                <a:cs typeface="Arial" pitchFamily="34" charset="-120"/>
              </a:rPr>
              <a:t>3.  When have you witnessed or experienced the mutuality of healing in ministry — where the minister was also changed by the encounter?</a:t>
            </a:r>
            <a:endParaRPr lang="en-US" sz="1500" dirty="0"/>
          </a:p>
        </p:txBody>
      </p:sp>
      <p:sp>
        <p:nvSpPr>
          <p:cNvPr id="10" name="Text 8"/>
          <p:cNvSpPr/>
          <p:nvPr/>
        </p:nvSpPr>
        <p:spPr>
          <a:xfrm>
            <a:off x="457200" y="4709160"/>
            <a:ext cx="8229600" cy="256032"/>
          </a:xfrm>
          <a:prstGeom prst="rect">
            <a:avLst/>
          </a:prstGeom>
          <a:noFill/>
          <a:ln/>
        </p:spPr>
        <p:txBody>
          <a:bodyPr wrap="square" rtlCol="0" anchor="ctr"/>
          <a:lstStyle/>
          <a:p>
            <a:pPr algn="ctr" indent="0" marL="0">
              <a:buNone/>
            </a:pPr>
            <a:r>
              <a:rPr lang="en-US" sz="1300" i="1" dirty="0">
                <a:solidFill>
                  <a:srgbClr val="AADDAA"/>
                </a:solidFill>
                <a:latin typeface="Georgia" pitchFamily="34" charset="0"/>
                <a:ea typeface="Georgia" pitchFamily="34" charset="-122"/>
                <a:cs typeface="Georgia" pitchFamily="34" charset="-120"/>
              </a:rPr>
              <a:t>Journal prompt: In one key relationship, am I creating free space — or subtly trying to manage and fix?</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2: The Healing</dc:title>
  <dc:subject>PptxGenJS Presentation</dc:subject>
  <dc:creator>PptxGenJS</dc:creator>
  <cp:lastModifiedBy>PptxGenJS</cp:lastModifiedBy>
  <cp:revision>1</cp:revision>
  <dcterms:created xsi:type="dcterms:W3CDTF">2026-05-30T02:05:21Z</dcterms:created>
  <dcterms:modified xsi:type="dcterms:W3CDTF">2026-05-30T02:05:21Z</dcterms:modified>
</cp:coreProperties>
</file>