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notesMasterIdLst>
    <p:notesMasterId r:id="rId12"/>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C2B3A"/>
        </a:solidFill>
      </p:bgPr>
    </p:bg>
    <p:spTree>
      <p:nvGrpSpPr>
        <p:cNvPr id="1" name=""/>
        <p:cNvGrpSpPr/>
        <p:nvPr/>
      </p:nvGrpSpPr>
      <p:grpSpPr>
        <a:xfrm>
          <a:off x="0" y="0"/>
          <a:ext cx="0" cy="0"/>
          <a:chOff x="0" y="0"/>
          <a:chExt cx="0" cy="0"/>
        </a:xfrm>
      </p:grpSpPr>
      <p:sp>
        <p:nvSpPr>
          <p:cNvPr id="2" name="Shape 0"/>
          <p:cNvSpPr/>
          <p:nvPr/>
        </p:nvSpPr>
        <p:spPr>
          <a:xfrm>
            <a:off x="0" y="0"/>
            <a:ext cx="164592" cy="5143500"/>
          </a:xfrm>
          <a:prstGeom prst="rect">
            <a:avLst/>
          </a:prstGeom>
          <a:solidFill>
            <a:srgbClr val="8B1A1A"/>
          </a:solidFill>
          <a:ln/>
        </p:spPr>
      </p:sp>
      <p:sp>
        <p:nvSpPr>
          <p:cNvPr id="3" name="Text 1"/>
          <p:cNvSpPr/>
          <p:nvPr/>
        </p:nvSpPr>
        <p:spPr>
          <a:xfrm>
            <a:off x="365760" y="365760"/>
            <a:ext cx="8412480" cy="365760"/>
          </a:xfrm>
          <a:prstGeom prst="rect">
            <a:avLst/>
          </a:prstGeom>
          <a:noFill/>
          <a:ln/>
        </p:spPr>
        <p:txBody>
          <a:bodyPr wrap="square" rtlCol="0" anchor="ctr"/>
          <a:lstStyle/>
          <a:p>
            <a:pPr indent="0" marL="0">
              <a:buNone/>
            </a:pPr>
            <a:r>
              <a:rPr lang="en-US" sz="1100" spc="500" kern="0" dirty="0">
                <a:solidFill>
                  <a:srgbClr val="B5A99A"/>
                </a:solidFill>
                <a:latin typeface="Arial" pitchFamily="34" charset="0"/>
                <a:ea typeface="Arial" pitchFamily="34" charset="-122"/>
                <a:cs typeface="Arial" pitchFamily="34" charset="-120"/>
              </a:rPr>
              <a:t>HENRI NOUWEN SEMINAR SERIES</a:t>
            </a:r>
            <a:endParaRPr lang="en-US" sz="1100" dirty="0"/>
          </a:p>
        </p:txBody>
      </p:sp>
      <p:sp>
        <p:nvSpPr>
          <p:cNvPr id="4" name="Text 2"/>
          <p:cNvSpPr/>
          <p:nvPr/>
        </p:nvSpPr>
        <p:spPr>
          <a:xfrm>
            <a:off x="365760" y="960120"/>
            <a:ext cx="3657600" cy="457200"/>
          </a:xfrm>
          <a:prstGeom prst="rect">
            <a:avLst/>
          </a:prstGeom>
          <a:noFill/>
          <a:ln/>
        </p:spPr>
        <p:txBody>
          <a:bodyPr wrap="square" rtlCol="0" anchor="ctr"/>
          <a:lstStyle/>
          <a:p>
            <a:pPr indent="0" marL="0">
              <a:buNone/>
            </a:pPr>
            <a:r>
              <a:rPr lang="en-US" sz="1300" b="1" spc="400" kern="0" dirty="0">
                <a:solidFill>
                  <a:srgbClr val="C94040"/>
                </a:solidFill>
                <a:latin typeface="Arial" pitchFamily="34" charset="0"/>
                <a:ea typeface="Arial" pitchFamily="34" charset="-122"/>
                <a:cs typeface="Arial" pitchFamily="34" charset="-120"/>
              </a:rPr>
              <a:t>SEMINAR ONE</a:t>
            </a:r>
            <a:endParaRPr lang="en-US" sz="1300" dirty="0"/>
          </a:p>
        </p:txBody>
      </p:sp>
      <p:sp>
        <p:nvSpPr>
          <p:cNvPr id="5" name="Text 3"/>
          <p:cNvSpPr/>
          <p:nvPr/>
        </p:nvSpPr>
        <p:spPr>
          <a:xfrm>
            <a:off x="365760" y="1417320"/>
            <a:ext cx="8412480" cy="1280160"/>
          </a:xfrm>
          <a:prstGeom prst="rect">
            <a:avLst/>
          </a:prstGeom>
          <a:noFill/>
          <a:ln/>
        </p:spPr>
        <p:txBody>
          <a:bodyPr wrap="square" rtlCol="0" anchor="ctr"/>
          <a:lstStyle/>
          <a:p>
            <a:pPr indent="0" marL="0">
              <a:buNone/>
            </a:pPr>
            <a:r>
              <a:rPr lang="en-US" sz="6000" b="1" dirty="0">
                <a:solidFill>
                  <a:srgbClr val="FFFFFF"/>
                </a:solidFill>
                <a:latin typeface="Georgia" pitchFamily="34" charset="0"/>
                <a:ea typeface="Georgia" pitchFamily="34" charset="-122"/>
                <a:cs typeface="Georgia" pitchFamily="34" charset="-120"/>
              </a:rPr>
              <a:t>The Wounds</a:t>
            </a:r>
            <a:endParaRPr lang="en-US" sz="6000" dirty="0"/>
          </a:p>
        </p:txBody>
      </p:sp>
      <p:sp>
        <p:nvSpPr>
          <p:cNvPr id="6" name="Text 4"/>
          <p:cNvSpPr/>
          <p:nvPr/>
        </p:nvSpPr>
        <p:spPr>
          <a:xfrm>
            <a:off x="365760" y="2743200"/>
            <a:ext cx="6400800" cy="1005840"/>
          </a:xfrm>
          <a:prstGeom prst="rect">
            <a:avLst/>
          </a:prstGeom>
          <a:noFill/>
          <a:ln/>
        </p:spPr>
        <p:txBody>
          <a:bodyPr wrap="square" rtlCol="0" anchor="ctr"/>
          <a:lstStyle/>
          <a:p>
            <a:pPr indent="0" marL="0">
              <a:buNone/>
            </a:pPr>
            <a:r>
              <a:rPr lang="en-US" sz="2200" i="1" dirty="0">
                <a:solidFill>
                  <a:srgbClr val="B5A99A"/>
                </a:solidFill>
                <a:latin typeface="Georgia" pitchFamily="34" charset="0"/>
                <a:ea typeface="Georgia" pitchFamily="34" charset="-122"/>
                <a:cs typeface="Georgia" pitchFamily="34" charset="-120"/>
              </a:rPr>
              <a:t>Recognizing and Receiving</a:t>
            </a:r>
            <a:endParaRPr lang="en-US" sz="2200" dirty="0"/>
          </a:p>
          <a:p>
            <a:pPr indent="0" marL="0">
              <a:buNone/>
            </a:pPr>
            <a:r>
              <a:rPr lang="en-US" sz="2200" i="1" dirty="0">
                <a:solidFill>
                  <a:srgbClr val="B5A99A"/>
                </a:solidFill>
                <a:latin typeface="Georgia" pitchFamily="34" charset="0"/>
                <a:ea typeface="Georgia" pitchFamily="34" charset="-122"/>
                <a:cs typeface="Georgia" pitchFamily="34" charset="-120"/>
              </a:rPr>
              <a:t>Our Brokenness</a:t>
            </a:r>
            <a:endParaRPr lang="en-US" sz="2200" dirty="0"/>
          </a:p>
        </p:txBody>
      </p:sp>
      <p:sp>
        <p:nvSpPr>
          <p:cNvPr id="7" name="Text 5"/>
          <p:cNvSpPr/>
          <p:nvPr/>
        </p:nvSpPr>
        <p:spPr>
          <a:xfrm>
            <a:off x="365760" y="4480560"/>
            <a:ext cx="8412480" cy="320040"/>
          </a:xfrm>
          <a:prstGeom prst="rect">
            <a:avLst/>
          </a:prstGeom>
          <a:noFill/>
          <a:ln/>
        </p:spPr>
        <p:txBody>
          <a:bodyPr wrap="square" rtlCol="0" anchor="ctr"/>
          <a:lstStyle/>
          <a:p>
            <a:pPr indent="0" marL="0">
              <a:buNone/>
            </a:pPr>
            <a:r>
              <a:rPr lang="en-US" sz="1200" i="1" dirty="0">
                <a:solidFill>
                  <a:srgbClr val="666666"/>
                </a:solidFill>
                <a:latin typeface="Arial" pitchFamily="34" charset="0"/>
                <a:ea typeface="Arial" pitchFamily="34" charset="-122"/>
                <a:cs typeface="Arial" pitchFamily="34" charset="-120"/>
              </a:rPr>
              <a:t>Primary Source: The Wounded Healer (1972)</a:t>
            </a:r>
            <a:endParaRPr lang="en-US" sz="1200" dirty="0"/>
          </a:p>
        </p:txBody>
      </p:sp>
      <p:sp>
        <p:nvSpPr>
          <p:cNvPr id="8" name="Shape 6"/>
          <p:cNvSpPr/>
          <p:nvPr/>
        </p:nvSpPr>
        <p:spPr>
          <a:xfrm>
            <a:off x="8138160" y="1097280"/>
            <a:ext cx="36576" cy="2560320"/>
          </a:xfrm>
          <a:prstGeom prst="rect">
            <a:avLst/>
          </a:prstGeom>
          <a:solidFill>
            <a:srgbClr val="8B1A1A"/>
          </a:solidFill>
          <a:ln w="12700">
            <a:solidFill>
              <a:srgbClr val="8B1A1A"/>
            </a:solidFill>
            <a:prstDash val="solid"/>
          </a:ln>
        </p:spPr>
      </p:sp>
      <p:sp>
        <p:nvSpPr>
          <p:cNvPr id="9" name="Shape 7"/>
          <p:cNvSpPr/>
          <p:nvPr/>
        </p:nvSpPr>
        <p:spPr>
          <a:xfrm>
            <a:off x="7498080" y="2286000"/>
            <a:ext cx="1371600" cy="36576"/>
          </a:xfrm>
          <a:prstGeom prst="rect">
            <a:avLst/>
          </a:prstGeom>
          <a:solidFill>
            <a:srgbClr val="8B1A1A"/>
          </a:solidFill>
          <a:ln w="12700">
            <a:solidFill>
              <a:srgbClr val="8B1A1A"/>
            </a:solidFill>
            <a:prstDash val="solid"/>
          </a:ln>
        </p:spPr>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8F4EF"/>
        </a:solidFill>
      </p:bgPr>
    </p:bg>
    <p:spTree>
      <p:nvGrpSpPr>
        <p:cNvPr id="1" name=""/>
        <p:cNvGrpSpPr/>
        <p:nvPr/>
      </p:nvGrpSpPr>
      <p:grpSpPr>
        <a:xfrm>
          <a:off x="0" y="0"/>
          <a:ext cx="0" cy="0"/>
          <a:chOff x="0" y="0"/>
          <a:chExt cx="0" cy="0"/>
        </a:xfrm>
      </p:grpSpPr>
      <p:sp>
        <p:nvSpPr>
          <p:cNvPr id="2" name="Shape 0"/>
          <p:cNvSpPr/>
          <p:nvPr/>
        </p:nvSpPr>
        <p:spPr>
          <a:xfrm>
            <a:off x="0" y="0"/>
            <a:ext cx="164592" cy="5143500"/>
          </a:xfrm>
          <a:prstGeom prst="rect">
            <a:avLst/>
          </a:prstGeom>
          <a:solidFill>
            <a:srgbClr val="8B1A1A"/>
          </a:solidFill>
          <a:ln/>
        </p:spPr>
      </p:sp>
      <p:sp>
        <p:nvSpPr>
          <p:cNvPr id="3" name="Text 1"/>
          <p:cNvSpPr/>
          <p:nvPr/>
        </p:nvSpPr>
        <p:spPr>
          <a:xfrm>
            <a:off x="365760" y="365760"/>
            <a:ext cx="8412480" cy="502920"/>
          </a:xfrm>
          <a:prstGeom prst="rect">
            <a:avLst/>
          </a:prstGeom>
          <a:noFill/>
          <a:ln/>
        </p:spPr>
        <p:txBody>
          <a:bodyPr wrap="square" rtlCol="0" anchor="ctr"/>
          <a:lstStyle/>
          <a:p>
            <a:pPr indent="0" marL="0">
              <a:buNone/>
            </a:pPr>
            <a:r>
              <a:rPr lang="en-US" sz="2800" b="1" dirty="0">
                <a:solidFill>
                  <a:srgbClr val="1C2B3A"/>
                </a:solidFill>
                <a:latin typeface="Georgia" pitchFamily="34" charset="0"/>
                <a:ea typeface="Georgia" pitchFamily="34" charset="-122"/>
                <a:cs typeface="Georgia" pitchFamily="34" charset="-120"/>
              </a:rPr>
              <a:t>Session 1 · Key Takeaways</a:t>
            </a:r>
            <a:endParaRPr lang="en-US" sz="2800" dirty="0"/>
          </a:p>
        </p:txBody>
      </p:sp>
      <p:sp>
        <p:nvSpPr>
          <p:cNvPr id="4" name="Shape 2"/>
          <p:cNvSpPr/>
          <p:nvPr/>
        </p:nvSpPr>
        <p:spPr>
          <a:xfrm>
            <a:off x="365760" y="1051560"/>
            <a:ext cx="8412480" cy="777240"/>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5" name="Shape 3"/>
          <p:cNvSpPr/>
          <p:nvPr/>
        </p:nvSpPr>
        <p:spPr>
          <a:xfrm>
            <a:off x="365760" y="1051560"/>
            <a:ext cx="73152" cy="777240"/>
          </a:xfrm>
          <a:prstGeom prst="rect">
            <a:avLst/>
          </a:prstGeom>
          <a:solidFill>
            <a:srgbClr val="8B1A1A"/>
          </a:solidFill>
          <a:ln/>
        </p:spPr>
      </p:sp>
      <p:sp>
        <p:nvSpPr>
          <p:cNvPr id="6" name="Text 4"/>
          <p:cNvSpPr/>
          <p:nvPr/>
        </p:nvSpPr>
        <p:spPr>
          <a:xfrm>
            <a:off x="566928" y="1097280"/>
            <a:ext cx="2194560" cy="320040"/>
          </a:xfrm>
          <a:prstGeom prst="rect">
            <a:avLst/>
          </a:prstGeom>
          <a:noFill/>
          <a:ln/>
        </p:spPr>
        <p:txBody>
          <a:bodyPr wrap="square" lIns="0" tIns="0" rIns="0" bIns="0" rtlCol="0" anchor="ctr"/>
          <a:lstStyle/>
          <a:p>
            <a:pPr indent="0" marL="0">
              <a:buNone/>
            </a:pPr>
            <a:r>
              <a:rPr lang="en-US" sz="1400" b="1" dirty="0">
                <a:solidFill>
                  <a:srgbClr val="1C2B3A"/>
                </a:solidFill>
                <a:latin typeface="Arial" pitchFamily="34" charset="0"/>
                <a:ea typeface="Arial" pitchFamily="34" charset="-122"/>
                <a:cs typeface="Arial" pitchFamily="34" charset="-120"/>
              </a:rPr>
              <a:t>The wound is universal.</a:t>
            </a:r>
            <a:endParaRPr lang="en-US" sz="1400" dirty="0"/>
          </a:p>
        </p:txBody>
      </p:sp>
      <p:sp>
        <p:nvSpPr>
          <p:cNvPr id="7" name="Text 5"/>
          <p:cNvSpPr/>
          <p:nvPr/>
        </p:nvSpPr>
        <p:spPr>
          <a:xfrm>
            <a:off x="566928" y="1417320"/>
            <a:ext cx="7955280" cy="320040"/>
          </a:xfrm>
          <a:prstGeom prst="rect">
            <a:avLst/>
          </a:prstGeom>
          <a:noFill/>
          <a:ln/>
        </p:spPr>
        <p:txBody>
          <a:bodyPr wrap="square" lIns="0" tIns="0" rIns="0" bIns="0" rtlCol="0" anchor="ctr"/>
          <a:lstStyle/>
          <a:p>
            <a:pPr indent="0" marL="0">
              <a:buNone/>
            </a:pPr>
            <a:r>
              <a:rPr lang="en-US" sz="1300" dirty="0">
                <a:solidFill>
                  <a:srgbClr val="444444"/>
                </a:solidFill>
                <a:latin typeface="Arial" pitchFamily="34" charset="0"/>
                <a:ea typeface="Arial" pitchFamily="34" charset="-122"/>
                <a:cs typeface="Arial" pitchFamily="34" charset="-120"/>
              </a:rPr>
              <a:t>Every minister carries wounds. The question is not whether, but how.</a:t>
            </a:r>
            <a:endParaRPr lang="en-US" sz="1300" dirty="0"/>
          </a:p>
        </p:txBody>
      </p:sp>
      <p:sp>
        <p:nvSpPr>
          <p:cNvPr id="8" name="Shape 6"/>
          <p:cNvSpPr/>
          <p:nvPr/>
        </p:nvSpPr>
        <p:spPr>
          <a:xfrm>
            <a:off x="365760" y="1965960"/>
            <a:ext cx="8412480" cy="777240"/>
          </a:xfrm>
          <a:prstGeom prst="rect">
            <a:avLst/>
          </a:prstGeom>
          <a:solidFill>
            <a:srgbClr val="EDE8DF"/>
          </a:solidFill>
          <a:ln/>
          <a:effectLst>
            <a:outerShdw sx="100000" sy="100000" kx="0" ky="0" algn="bl" rotWithShape="0" blurRad="101600" dist="38100" dir="8100000">
              <a:srgbClr val="000000">
                <a:alpha val="12000"/>
              </a:srgbClr>
            </a:outerShdw>
          </a:effectLst>
        </p:spPr>
      </p:sp>
      <p:sp>
        <p:nvSpPr>
          <p:cNvPr id="9" name="Shape 7"/>
          <p:cNvSpPr/>
          <p:nvPr/>
        </p:nvSpPr>
        <p:spPr>
          <a:xfrm>
            <a:off x="365760" y="1965960"/>
            <a:ext cx="73152" cy="777240"/>
          </a:xfrm>
          <a:prstGeom prst="rect">
            <a:avLst/>
          </a:prstGeom>
          <a:solidFill>
            <a:srgbClr val="8B1A1A"/>
          </a:solidFill>
          <a:ln/>
        </p:spPr>
      </p:sp>
      <p:sp>
        <p:nvSpPr>
          <p:cNvPr id="10" name="Text 8"/>
          <p:cNvSpPr/>
          <p:nvPr/>
        </p:nvSpPr>
        <p:spPr>
          <a:xfrm>
            <a:off x="566928" y="2011680"/>
            <a:ext cx="2194560" cy="320040"/>
          </a:xfrm>
          <a:prstGeom prst="rect">
            <a:avLst/>
          </a:prstGeom>
          <a:noFill/>
          <a:ln/>
        </p:spPr>
        <p:txBody>
          <a:bodyPr wrap="square" lIns="0" tIns="0" rIns="0" bIns="0" rtlCol="0" anchor="ctr"/>
          <a:lstStyle/>
          <a:p>
            <a:pPr indent="0" marL="0">
              <a:buNone/>
            </a:pPr>
            <a:r>
              <a:rPr lang="en-US" sz="1400" b="1" dirty="0">
                <a:solidFill>
                  <a:srgbClr val="1C2B3A"/>
                </a:solidFill>
                <a:latin typeface="Arial" pitchFamily="34" charset="0"/>
                <a:ea typeface="Arial" pitchFamily="34" charset="-122"/>
                <a:cs typeface="Arial" pitchFamily="34" charset="-120"/>
              </a:rPr>
              <a:t>The posture matters.</a:t>
            </a:r>
            <a:endParaRPr lang="en-US" sz="1400" dirty="0"/>
          </a:p>
        </p:txBody>
      </p:sp>
      <p:sp>
        <p:nvSpPr>
          <p:cNvPr id="11" name="Text 9"/>
          <p:cNvSpPr/>
          <p:nvPr/>
        </p:nvSpPr>
        <p:spPr>
          <a:xfrm>
            <a:off x="566928" y="2331720"/>
            <a:ext cx="7955280" cy="320040"/>
          </a:xfrm>
          <a:prstGeom prst="rect">
            <a:avLst/>
          </a:prstGeom>
          <a:noFill/>
          <a:ln/>
        </p:spPr>
        <p:txBody>
          <a:bodyPr wrap="square" lIns="0" tIns="0" rIns="0" bIns="0" rtlCol="0" anchor="ctr"/>
          <a:lstStyle/>
          <a:p>
            <a:pPr indent="0" marL="0">
              <a:buNone/>
            </a:pPr>
            <a:r>
              <a:rPr lang="en-US" sz="1300" dirty="0">
                <a:solidFill>
                  <a:srgbClr val="444444"/>
                </a:solidFill>
                <a:latin typeface="Arial" pitchFamily="34" charset="0"/>
                <a:ea typeface="Arial" pitchFamily="34" charset="-122"/>
                <a:cs typeface="Arial" pitchFamily="34" charset="-120"/>
              </a:rPr>
              <a:t>Neither denial nor immersion. Conscious, disciplined awareness in service of others.</a:t>
            </a:r>
            <a:endParaRPr lang="en-US" sz="1300" dirty="0"/>
          </a:p>
        </p:txBody>
      </p:sp>
      <p:sp>
        <p:nvSpPr>
          <p:cNvPr id="12" name="Shape 10"/>
          <p:cNvSpPr/>
          <p:nvPr/>
        </p:nvSpPr>
        <p:spPr>
          <a:xfrm>
            <a:off x="365760" y="2880360"/>
            <a:ext cx="8412480" cy="777240"/>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13" name="Shape 11"/>
          <p:cNvSpPr/>
          <p:nvPr/>
        </p:nvSpPr>
        <p:spPr>
          <a:xfrm>
            <a:off x="365760" y="2880360"/>
            <a:ext cx="73152" cy="777240"/>
          </a:xfrm>
          <a:prstGeom prst="rect">
            <a:avLst/>
          </a:prstGeom>
          <a:solidFill>
            <a:srgbClr val="8B1A1A"/>
          </a:solidFill>
          <a:ln/>
        </p:spPr>
      </p:sp>
      <p:sp>
        <p:nvSpPr>
          <p:cNvPr id="14" name="Text 12"/>
          <p:cNvSpPr/>
          <p:nvPr/>
        </p:nvSpPr>
        <p:spPr>
          <a:xfrm>
            <a:off x="566928" y="2926080"/>
            <a:ext cx="2194560" cy="320040"/>
          </a:xfrm>
          <a:prstGeom prst="rect">
            <a:avLst/>
          </a:prstGeom>
          <a:noFill/>
          <a:ln/>
        </p:spPr>
        <p:txBody>
          <a:bodyPr wrap="square" lIns="0" tIns="0" rIns="0" bIns="0" rtlCol="0" anchor="ctr"/>
          <a:lstStyle/>
          <a:p>
            <a:pPr indent="0" marL="0">
              <a:buNone/>
            </a:pPr>
            <a:r>
              <a:rPr lang="en-US" sz="1400" b="1" dirty="0">
                <a:solidFill>
                  <a:srgbClr val="1C2B3A"/>
                </a:solidFill>
                <a:latin typeface="Arial" pitchFamily="34" charset="0"/>
                <a:ea typeface="Arial" pitchFamily="34" charset="-122"/>
                <a:cs typeface="Arial" pitchFamily="34" charset="-120"/>
              </a:rPr>
              <a:t>The tradition supports you.</a:t>
            </a:r>
            <a:endParaRPr lang="en-US" sz="1400" dirty="0"/>
          </a:p>
        </p:txBody>
      </p:sp>
      <p:sp>
        <p:nvSpPr>
          <p:cNvPr id="15" name="Text 13"/>
          <p:cNvSpPr/>
          <p:nvPr/>
        </p:nvSpPr>
        <p:spPr>
          <a:xfrm>
            <a:off x="566928" y="3246120"/>
            <a:ext cx="7955280" cy="320040"/>
          </a:xfrm>
          <a:prstGeom prst="rect">
            <a:avLst/>
          </a:prstGeom>
          <a:noFill/>
          <a:ln/>
        </p:spPr>
        <p:txBody>
          <a:bodyPr wrap="square" lIns="0" tIns="0" rIns="0" bIns="0" rtlCol="0" anchor="ctr"/>
          <a:lstStyle/>
          <a:p>
            <a:pPr indent="0" marL="0">
              <a:buNone/>
            </a:pPr>
            <a:r>
              <a:rPr lang="en-US" sz="1300" dirty="0">
                <a:solidFill>
                  <a:srgbClr val="444444"/>
                </a:solidFill>
                <a:latin typeface="Arial" pitchFamily="34" charset="0"/>
                <a:ea typeface="Arial" pitchFamily="34" charset="-122"/>
                <a:cs typeface="Arial" pitchFamily="34" charset="-120"/>
              </a:rPr>
              <a:t>From Chiron to the Talmud to the crucified Christ — the wounded healer is an ancient and sacred image.</a:t>
            </a:r>
            <a:endParaRPr lang="en-US" sz="1300" dirty="0"/>
          </a:p>
        </p:txBody>
      </p:sp>
      <p:sp>
        <p:nvSpPr>
          <p:cNvPr id="16" name="Shape 14"/>
          <p:cNvSpPr/>
          <p:nvPr/>
        </p:nvSpPr>
        <p:spPr>
          <a:xfrm>
            <a:off x="365760" y="3794760"/>
            <a:ext cx="8412480" cy="777240"/>
          </a:xfrm>
          <a:prstGeom prst="rect">
            <a:avLst/>
          </a:prstGeom>
          <a:solidFill>
            <a:srgbClr val="EDE8DF"/>
          </a:solidFill>
          <a:ln/>
          <a:effectLst>
            <a:outerShdw sx="100000" sy="100000" kx="0" ky="0" algn="bl" rotWithShape="0" blurRad="101600" dist="38100" dir="8100000">
              <a:srgbClr val="000000">
                <a:alpha val="12000"/>
              </a:srgbClr>
            </a:outerShdw>
          </a:effectLst>
        </p:spPr>
      </p:sp>
      <p:sp>
        <p:nvSpPr>
          <p:cNvPr id="17" name="Shape 15"/>
          <p:cNvSpPr/>
          <p:nvPr/>
        </p:nvSpPr>
        <p:spPr>
          <a:xfrm>
            <a:off x="365760" y="3794760"/>
            <a:ext cx="73152" cy="777240"/>
          </a:xfrm>
          <a:prstGeom prst="rect">
            <a:avLst/>
          </a:prstGeom>
          <a:solidFill>
            <a:srgbClr val="8B1A1A"/>
          </a:solidFill>
          <a:ln/>
        </p:spPr>
      </p:sp>
      <p:sp>
        <p:nvSpPr>
          <p:cNvPr id="18" name="Text 16"/>
          <p:cNvSpPr/>
          <p:nvPr/>
        </p:nvSpPr>
        <p:spPr>
          <a:xfrm>
            <a:off x="566928" y="3840480"/>
            <a:ext cx="2194560" cy="320040"/>
          </a:xfrm>
          <a:prstGeom prst="rect">
            <a:avLst/>
          </a:prstGeom>
          <a:noFill/>
          <a:ln/>
        </p:spPr>
        <p:txBody>
          <a:bodyPr wrap="square" lIns="0" tIns="0" rIns="0" bIns="0" rtlCol="0" anchor="ctr"/>
          <a:lstStyle/>
          <a:p>
            <a:pPr indent="0" marL="0">
              <a:buNone/>
            </a:pPr>
            <a:r>
              <a:rPr lang="en-US" sz="1400" b="1" dirty="0">
                <a:solidFill>
                  <a:srgbClr val="1C2B3A"/>
                </a:solidFill>
                <a:latin typeface="Arial" pitchFamily="34" charset="0"/>
                <a:ea typeface="Arial" pitchFamily="34" charset="-122"/>
                <a:cs typeface="Arial" pitchFamily="34" charset="-120"/>
              </a:rPr>
              <a:t>Your wound is your credential.</a:t>
            </a:r>
            <a:endParaRPr lang="en-US" sz="1400" dirty="0"/>
          </a:p>
        </p:txBody>
      </p:sp>
      <p:sp>
        <p:nvSpPr>
          <p:cNvPr id="19" name="Text 17"/>
          <p:cNvSpPr/>
          <p:nvPr/>
        </p:nvSpPr>
        <p:spPr>
          <a:xfrm>
            <a:off x="566928" y="4160520"/>
            <a:ext cx="7955280" cy="320040"/>
          </a:xfrm>
          <a:prstGeom prst="rect">
            <a:avLst/>
          </a:prstGeom>
          <a:noFill/>
          <a:ln/>
        </p:spPr>
        <p:txBody>
          <a:bodyPr wrap="square" lIns="0" tIns="0" rIns="0" bIns="0" rtlCol="0" anchor="ctr"/>
          <a:lstStyle/>
          <a:p>
            <a:pPr indent="0" marL="0">
              <a:buNone/>
            </a:pPr>
            <a:r>
              <a:rPr lang="en-US" sz="1300" dirty="0">
                <a:solidFill>
                  <a:srgbClr val="444444"/>
                </a:solidFill>
                <a:latin typeface="Arial" pitchFamily="34" charset="0"/>
                <a:ea typeface="Arial" pitchFamily="34" charset="-122"/>
                <a:cs typeface="Arial" pitchFamily="34" charset="-120"/>
              </a:rPr>
              <a:t>Not in spite of your brokenness but through it, you can meet the congregation in theirs.</a:t>
            </a:r>
            <a:endParaRPr lang="en-US" sz="1300" dirty="0"/>
          </a:p>
        </p:txBody>
      </p:sp>
      <p:sp>
        <p:nvSpPr>
          <p:cNvPr id="20" name="Text 18"/>
          <p:cNvSpPr/>
          <p:nvPr/>
        </p:nvSpPr>
        <p:spPr>
          <a:xfrm>
            <a:off x="365760" y="4754880"/>
            <a:ext cx="8412480" cy="228600"/>
          </a:xfrm>
          <a:prstGeom prst="rect">
            <a:avLst/>
          </a:prstGeom>
          <a:noFill/>
          <a:ln/>
        </p:spPr>
        <p:txBody>
          <a:bodyPr wrap="square" rtlCol="0" anchor="ctr"/>
          <a:lstStyle/>
          <a:p>
            <a:pPr indent="0" marL="0">
              <a:buNone/>
            </a:pPr>
            <a:r>
              <a:rPr lang="en-US" sz="1200" i="1" dirty="0">
                <a:solidFill>
                  <a:srgbClr val="B5A99A"/>
                </a:solidFill>
                <a:latin typeface="Arial" pitchFamily="34" charset="0"/>
                <a:ea typeface="Arial" pitchFamily="34" charset="-122"/>
                <a:cs typeface="Arial" pitchFamily="34" charset="-120"/>
              </a:rPr>
              <a:t>Next: Seminar Two — The Healing: Hospitality, Presence, and Compassion</a:t>
            </a:r>
            <a:endParaRPr lang="en-US" sz="1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EDE8DF"/>
        </a:solidFill>
      </p:bgPr>
    </p:bg>
    <p:spTree>
      <p:nvGrpSpPr>
        <p:cNvPr id="1" name=""/>
        <p:cNvGrpSpPr/>
        <p:nvPr/>
      </p:nvGrpSpPr>
      <p:grpSpPr>
        <a:xfrm>
          <a:off x="0" y="0"/>
          <a:ext cx="0" cy="0"/>
          <a:chOff x="0" y="0"/>
          <a:chExt cx="0" cy="0"/>
        </a:xfrm>
      </p:grpSpPr>
      <p:sp>
        <p:nvSpPr>
          <p:cNvPr id="2" name="Shape 0"/>
          <p:cNvSpPr/>
          <p:nvPr/>
        </p:nvSpPr>
        <p:spPr>
          <a:xfrm>
            <a:off x="0" y="0"/>
            <a:ext cx="4389120" cy="5143500"/>
          </a:xfrm>
          <a:prstGeom prst="rect">
            <a:avLst/>
          </a:prstGeom>
          <a:solidFill>
            <a:srgbClr val="1C2B3A"/>
          </a:solidFill>
          <a:ln/>
        </p:spPr>
      </p:sp>
      <p:sp>
        <p:nvSpPr>
          <p:cNvPr id="3" name="Text 1"/>
          <p:cNvSpPr/>
          <p:nvPr/>
        </p:nvSpPr>
        <p:spPr>
          <a:xfrm>
            <a:off x="365760" y="1280160"/>
            <a:ext cx="3749040" cy="2743200"/>
          </a:xfrm>
          <a:prstGeom prst="rect">
            <a:avLst/>
          </a:prstGeom>
          <a:noFill/>
          <a:ln/>
        </p:spPr>
        <p:txBody>
          <a:bodyPr wrap="square" rtlCol="0" anchor="ctr"/>
          <a:lstStyle/>
          <a:p>
            <a:pPr indent="0" marL="0">
              <a:buNone/>
            </a:pPr>
            <a:r>
              <a:rPr lang="en-US" sz="2000" i="1" dirty="0">
                <a:solidFill>
                  <a:srgbClr val="FFFFFF"/>
                </a:solidFill>
                <a:latin typeface="Georgia" pitchFamily="34" charset="0"/>
                <a:ea typeface="Georgia" pitchFamily="34" charset="-122"/>
                <a:cs typeface="Georgia" pitchFamily="34" charset="-120"/>
              </a:rPr>
              <a:t>“The Messiah sits</a:t>
            </a:r>
            <a:endParaRPr lang="en-US" sz="2000" dirty="0"/>
          </a:p>
          <a:p>
            <a:pPr indent="0" marL="0">
              <a:buNone/>
            </a:pPr>
            <a:r>
              <a:rPr lang="en-US" sz="2000" i="1" dirty="0">
                <a:solidFill>
                  <a:srgbClr val="FFFFFF"/>
                </a:solidFill>
                <a:latin typeface="Georgia" pitchFamily="34" charset="0"/>
                <a:ea typeface="Georgia" pitchFamily="34" charset="-122"/>
                <a:cs typeface="Georgia" pitchFamily="34" charset="-120"/>
              </a:rPr>
              <a:t>among the poor,</a:t>
            </a:r>
            <a:endParaRPr lang="en-US" sz="2000" dirty="0"/>
          </a:p>
          <a:p>
            <a:pPr indent="0" marL="0">
              <a:buNone/>
            </a:pPr>
            <a:r>
              <a:rPr lang="en-US" sz="2000" i="1" dirty="0">
                <a:solidFill>
                  <a:srgbClr val="FFFFFF"/>
                </a:solidFill>
                <a:latin typeface="Georgia" pitchFamily="34" charset="0"/>
                <a:ea typeface="Georgia" pitchFamily="34" charset="-122"/>
                <a:cs typeface="Georgia" pitchFamily="34" charset="-120"/>
              </a:rPr>
              <a:t>binding his wounds</a:t>
            </a:r>
            <a:endParaRPr lang="en-US" sz="2000" dirty="0"/>
          </a:p>
          <a:p>
            <a:pPr indent="0" marL="0">
              <a:buNone/>
            </a:pPr>
            <a:r>
              <a:rPr lang="en-US" sz="2000" i="1" dirty="0">
                <a:solidFill>
                  <a:srgbClr val="FFFFFF"/>
                </a:solidFill>
                <a:latin typeface="Georgia" pitchFamily="34" charset="0"/>
                <a:ea typeface="Georgia" pitchFamily="34" charset="-122"/>
                <a:cs typeface="Georgia" pitchFamily="34" charset="-120"/>
              </a:rPr>
              <a:t>one at a time.”</a:t>
            </a:r>
            <a:endParaRPr lang="en-US" sz="2000" dirty="0"/>
          </a:p>
          <a:p>
            <a:pPr indent="0" marL="0">
              <a:buNone/>
            </a:pPr>
            <a:endParaRPr lang="en-US" sz="2000" dirty="0"/>
          </a:p>
          <a:p>
            <a:pPr indent="0" marL="0">
              <a:buNone/>
            </a:pPr>
            <a:r>
              <a:rPr lang="en-US" sz="1300" i="1" dirty="0">
                <a:solidFill>
                  <a:srgbClr val="B5A99A"/>
                </a:solidFill>
                <a:latin typeface="Arial" pitchFamily="34" charset="0"/>
                <a:ea typeface="Arial" pitchFamily="34" charset="-122"/>
                <a:cs typeface="Arial" pitchFamily="34" charset="-120"/>
              </a:rPr>
              <a:t>— Talmud (as retold by Nouwen)</a:t>
            </a:r>
            <a:endParaRPr lang="en-US" sz="2000" dirty="0"/>
          </a:p>
        </p:txBody>
      </p:sp>
      <p:sp>
        <p:nvSpPr>
          <p:cNvPr id="4" name="Text 2"/>
          <p:cNvSpPr/>
          <p:nvPr/>
        </p:nvSpPr>
        <p:spPr>
          <a:xfrm>
            <a:off x="4663440" y="457200"/>
            <a:ext cx="4206240" cy="502920"/>
          </a:xfrm>
          <a:prstGeom prst="rect">
            <a:avLst/>
          </a:prstGeom>
          <a:noFill/>
          <a:ln/>
        </p:spPr>
        <p:txBody>
          <a:bodyPr wrap="square" rtlCol="0" anchor="ctr"/>
          <a:lstStyle/>
          <a:p>
            <a:pPr indent="0" marL="0">
              <a:buNone/>
            </a:pPr>
            <a:r>
              <a:rPr lang="en-US" sz="2600" b="1" dirty="0">
                <a:solidFill>
                  <a:srgbClr val="1C2B3A"/>
                </a:solidFill>
                <a:latin typeface="Georgia" pitchFamily="34" charset="0"/>
                <a:ea typeface="Georgia" pitchFamily="34" charset="-122"/>
                <a:cs typeface="Georgia" pitchFamily="34" charset="-120"/>
              </a:rPr>
              <a:t>The Founding Image</a:t>
            </a:r>
            <a:endParaRPr lang="en-US" sz="2600" dirty="0"/>
          </a:p>
        </p:txBody>
      </p:sp>
      <p:sp>
        <p:nvSpPr>
          <p:cNvPr id="5" name="Text 3"/>
          <p:cNvSpPr/>
          <p:nvPr/>
        </p:nvSpPr>
        <p:spPr>
          <a:xfrm>
            <a:off x="4663440" y="1097280"/>
            <a:ext cx="4206240" cy="3474720"/>
          </a:xfrm>
          <a:prstGeom prst="rect">
            <a:avLst/>
          </a:prstGeom>
          <a:noFill/>
          <a:ln/>
        </p:spPr>
        <p:txBody>
          <a:bodyPr wrap="square" rtlCol="0" anchor="t"/>
          <a:lstStyle/>
          <a:p>
            <a:pPr indent="0" marL="0">
              <a:buNone/>
            </a:pPr>
            <a:r>
              <a:rPr lang="en-US" sz="1500" dirty="0">
                <a:solidFill>
                  <a:srgbClr val="333333"/>
                </a:solidFill>
                <a:latin typeface="Arial" pitchFamily="34" charset="0"/>
                <a:ea typeface="Arial" pitchFamily="34" charset="-122"/>
                <a:cs typeface="Arial" pitchFamily="34" charset="-120"/>
              </a:rPr>
              <a:t>Nouwen opens with a Talmudic legend: the prophet asks the Messiah how he will be recognized. The answer:
</a:t>
            </a:r>
            <a:pPr indent="0" marL="0">
              <a:buNone/>
            </a:pPr>
            <a:r>
              <a:rPr lang="en-US" sz="1500" i="1" dirty="0">
                <a:solidFill>
                  <a:srgbClr val="8B1A1A"/>
                </a:solidFill>
                <a:latin typeface="Georgia" pitchFamily="34" charset="0"/>
                <a:ea typeface="Georgia" pitchFamily="34" charset="-122"/>
                <a:cs typeface="Georgia" pitchFamily="34" charset="-120"/>
              </a:rPr>
              <a:t>He sits at the city gates, wounded among the wounded. But unlike the others who unbind all their bandages at once, he unties and reties each bandage one at a time — so he is always ready to move.
</a:t>
            </a:r>
            <a:pPr indent="0" marL="0">
              <a:buNone/>
            </a:pPr>
            <a:r>
              <a:rPr lang="en-US" sz="1500" dirty="0">
                <a:solidFill>
                  <a:srgbClr val="333333"/>
                </a:solidFill>
                <a:latin typeface="Arial" pitchFamily="34" charset="0"/>
                <a:ea typeface="Arial" pitchFamily="34" charset="-122"/>
                <a:cs typeface="Arial" pitchFamily="34" charset="-120"/>
              </a:rPr>
              <a:t>This is Nouwen’s vision for every minister: present in suffering, yet never paralyzed by it.</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8F4EF"/>
        </a:solidFill>
      </p:bgPr>
    </p:bg>
    <p:spTree>
      <p:nvGrpSpPr>
        <p:cNvPr id="1" name=""/>
        <p:cNvGrpSpPr/>
        <p:nvPr/>
      </p:nvGrpSpPr>
      <p:grpSpPr>
        <a:xfrm>
          <a:off x="0" y="0"/>
          <a:ext cx="0" cy="0"/>
          <a:chOff x="0" y="0"/>
          <a:chExt cx="0" cy="0"/>
        </a:xfrm>
      </p:grpSpPr>
      <p:sp>
        <p:nvSpPr>
          <p:cNvPr id="2" name="Text 0"/>
          <p:cNvSpPr/>
          <p:nvPr/>
        </p:nvSpPr>
        <p:spPr>
          <a:xfrm>
            <a:off x="457200" y="320040"/>
            <a:ext cx="8229600" cy="548640"/>
          </a:xfrm>
          <a:prstGeom prst="rect">
            <a:avLst/>
          </a:prstGeom>
          <a:noFill/>
          <a:ln/>
        </p:spPr>
        <p:txBody>
          <a:bodyPr wrap="square" rtlCol="0" anchor="ctr"/>
          <a:lstStyle/>
          <a:p>
            <a:pPr indent="0" marL="0">
              <a:buNone/>
            </a:pPr>
            <a:r>
              <a:rPr lang="en-US" sz="3000" b="1" dirty="0">
                <a:solidFill>
                  <a:srgbClr val="1C2B3A"/>
                </a:solidFill>
                <a:latin typeface="Georgia" pitchFamily="34" charset="0"/>
                <a:ea typeface="Georgia" pitchFamily="34" charset="-122"/>
                <a:cs typeface="Georgia" pitchFamily="34" charset="-120"/>
              </a:rPr>
              <a:t>Nouwen’s Central Claim</a:t>
            </a:r>
            <a:endParaRPr lang="en-US" sz="3000" dirty="0"/>
          </a:p>
        </p:txBody>
      </p:sp>
      <p:sp>
        <p:nvSpPr>
          <p:cNvPr id="3" name="Shape 1"/>
          <p:cNvSpPr/>
          <p:nvPr/>
        </p:nvSpPr>
        <p:spPr>
          <a:xfrm>
            <a:off x="457200" y="1005840"/>
            <a:ext cx="8229600" cy="2377440"/>
          </a:xfrm>
          <a:prstGeom prst="rect">
            <a:avLst/>
          </a:prstGeom>
          <a:solidFill>
            <a:srgbClr val="8B1A1A"/>
          </a:solidFill>
          <a:ln/>
          <a:effectLst>
            <a:outerShdw sx="100000" sy="100000" kx="0" ky="0" algn="bl" rotWithShape="0" blurRad="101600" dist="38100" dir="8100000">
              <a:srgbClr val="000000">
                <a:alpha val="12000"/>
              </a:srgbClr>
            </a:outerShdw>
          </a:effectLst>
        </p:spPr>
      </p:sp>
      <p:sp>
        <p:nvSpPr>
          <p:cNvPr id="4" name="Text 2"/>
          <p:cNvSpPr/>
          <p:nvPr/>
        </p:nvSpPr>
        <p:spPr>
          <a:xfrm>
            <a:off x="731520" y="1143000"/>
            <a:ext cx="7680960" cy="1920240"/>
          </a:xfrm>
          <a:prstGeom prst="rect">
            <a:avLst/>
          </a:prstGeom>
          <a:noFill/>
          <a:ln/>
        </p:spPr>
        <p:txBody>
          <a:bodyPr wrap="square" rtlCol="0" anchor="ctr"/>
          <a:lstStyle/>
          <a:p>
            <a:pPr indent="0" marL="0">
              <a:buNone/>
            </a:pPr>
            <a:r>
              <a:rPr lang="en-US" sz="1800" i="1" dirty="0">
                <a:solidFill>
                  <a:srgbClr val="FFFFFF"/>
                </a:solidFill>
                <a:latin typeface="Georgia" pitchFamily="34" charset="0"/>
                <a:ea typeface="Georgia" pitchFamily="34" charset="-122"/>
                <a:cs typeface="Georgia" pitchFamily="34" charset="-120"/>
              </a:rPr>
              <a:t>“Nobody escapes being wounded. We are all wounded people... The main question is not ‘How can we hide our wounds?’ so we don’t have to be embarrassed, but ‘How can we put our woundedness in the service of others?’”</a:t>
            </a:r>
            <a:endParaRPr lang="en-US" sz="1800" dirty="0"/>
          </a:p>
        </p:txBody>
      </p:sp>
      <p:sp>
        <p:nvSpPr>
          <p:cNvPr id="5" name="Text 3"/>
          <p:cNvSpPr/>
          <p:nvPr/>
        </p:nvSpPr>
        <p:spPr>
          <a:xfrm>
            <a:off x="731520" y="3291840"/>
            <a:ext cx="7680960" cy="274320"/>
          </a:xfrm>
          <a:prstGeom prst="rect">
            <a:avLst/>
          </a:prstGeom>
          <a:noFill/>
          <a:ln/>
        </p:spPr>
        <p:txBody>
          <a:bodyPr wrap="square" rtlCol="0" anchor="ctr"/>
          <a:lstStyle/>
          <a:p>
            <a:pPr indent="0" marL="0">
              <a:buNone/>
            </a:pPr>
            <a:r>
              <a:rPr lang="en-US" sz="1200" i="1" dirty="0">
                <a:solidFill>
                  <a:srgbClr val="B5A99A"/>
                </a:solidFill>
                <a:latin typeface="Arial" pitchFamily="34" charset="0"/>
                <a:ea typeface="Arial" pitchFamily="34" charset="-122"/>
                <a:cs typeface="Arial" pitchFamily="34" charset="-120"/>
              </a:rPr>
              <a:t>— The Wounded Healer (1972)</a:t>
            </a:r>
            <a:endParaRPr lang="en-US" sz="1200" dirty="0"/>
          </a:p>
        </p:txBody>
      </p:sp>
      <p:sp>
        <p:nvSpPr>
          <p:cNvPr id="6" name="Text 4"/>
          <p:cNvSpPr/>
          <p:nvPr/>
        </p:nvSpPr>
        <p:spPr>
          <a:xfrm>
            <a:off x="457200" y="3840480"/>
            <a:ext cx="8229600" cy="457200"/>
          </a:xfrm>
          <a:prstGeom prst="rect">
            <a:avLst/>
          </a:prstGeom>
          <a:noFill/>
          <a:ln/>
        </p:spPr>
        <p:txBody>
          <a:bodyPr wrap="square" rtlCol="0" anchor="ctr"/>
          <a:lstStyle/>
          <a:p>
            <a:pPr algn="ctr" indent="0" marL="0">
              <a:buNone/>
            </a:pPr>
            <a:r>
              <a:rPr lang="en-US" sz="1700" i="1" dirty="0">
                <a:solidFill>
                  <a:srgbClr val="8B1A1A"/>
                </a:solidFill>
                <a:latin typeface="Georgia" pitchFamily="34" charset="0"/>
                <a:ea typeface="Georgia" pitchFamily="34" charset="-122"/>
                <a:cs typeface="Georgia" pitchFamily="34" charset="-120"/>
              </a:rPr>
              <a:t>The wound is not the problem. The relationship to the wound is.</a:t>
            </a:r>
            <a:endParaRPr lang="en-US" sz="17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8F4EF"/>
        </a:solidFill>
      </p:bgPr>
    </p:bg>
    <p:spTree>
      <p:nvGrpSpPr>
        <p:cNvPr id="1" name=""/>
        <p:cNvGrpSpPr/>
        <p:nvPr/>
      </p:nvGrpSpPr>
      <p:grpSpPr>
        <a:xfrm>
          <a:off x="0" y="0"/>
          <a:ext cx="0" cy="0"/>
          <a:chOff x="0" y="0"/>
          <a:chExt cx="0" cy="0"/>
        </a:xfrm>
      </p:grpSpPr>
      <p:sp>
        <p:nvSpPr>
          <p:cNvPr id="2" name="Text 0"/>
          <p:cNvSpPr/>
          <p:nvPr/>
        </p:nvSpPr>
        <p:spPr>
          <a:xfrm>
            <a:off x="457200" y="274320"/>
            <a:ext cx="8229600" cy="594360"/>
          </a:xfrm>
          <a:prstGeom prst="rect">
            <a:avLst/>
          </a:prstGeom>
          <a:noFill/>
          <a:ln/>
        </p:spPr>
        <p:txBody>
          <a:bodyPr wrap="square" rtlCol="0" anchor="ctr"/>
          <a:lstStyle/>
          <a:p>
            <a:pPr indent="0" marL="0">
              <a:buNone/>
            </a:pPr>
            <a:r>
              <a:rPr lang="en-US" sz="2600" b="1" dirty="0">
                <a:solidFill>
                  <a:srgbClr val="1C2B3A"/>
                </a:solidFill>
                <a:latin typeface="Georgia" pitchFamily="34" charset="0"/>
                <a:ea typeface="Georgia" pitchFamily="34" charset="-122"/>
                <a:cs typeface="Georgia" pitchFamily="34" charset="-120"/>
              </a:rPr>
              <a:t>The Cultural Context: Who Is the Minister Serving?</a:t>
            </a:r>
            <a:endParaRPr lang="en-US" sz="2600" dirty="0"/>
          </a:p>
        </p:txBody>
      </p:sp>
      <p:sp>
        <p:nvSpPr>
          <p:cNvPr id="3" name="Text 1"/>
          <p:cNvSpPr/>
          <p:nvPr/>
        </p:nvSpPr>
        <p:spPr>
          <a:xfrm>
            <a:off x="457200" y="914400"/>
            <a:ext cx="8229600" cy="365760"/>
          </a:xfrm>
          <a:prstGeom prst="rect">
            <a:avLst/>
          </a:prstGeom>
          <a:noFill/>
          <a:ln/>
        </p:spPr>
        <p:txBody>
          <a:bodyPr wrap="square" rtlCol="0" anchor="ctr"/>
          <a:lstStyle/>
          <a:p>
            <a:pPr indent="0" marL="0">
              <a:buNone/>
            </a:pPr>
            <a:r>
              <a:rPr lang="en-US" sz="1400" i="1" dirty="0">
                <a:solidFill>
                  <a:srgbClr val="B5A99A"/>
                </a:solidFill>
                <a:latin typeface="Arial" pitchFamily="34" charset="0"/>
                <a:ea typeface="Arial" pitchFamily="34" charset="-122"/>
                <a:cs typeface="Arial" pitchFamily="34" charset="-120"/>
              </a:rPr>
              <a:t>Nouwen’s diagnosis of the modern congregation — written in 1972, more true today.</a:t>
            </a:r>
            <a:endParaRPr lang="en-US" sz="1400" dirty="0"/>
          </a:p>
        </p:txBody>
      </p:sp>
      <p:sp>
        <p:nvSpPr>
          <p:cNvPr id="4" name="Shape 2"/>
          <p:cNvSpPr/>
          <p:nvPr/>
        </p:nvSpPr>
        <p:spPr>
          <a:xfrm>
            <a:off x="457200" y="1417320"/>
            <a:ext cx="4023360" cy="1188720"/>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5" name="Shape 3"/>
          <p:cNvSpPr/>
          <p:nvPr/>
        </p:nvSpPr>
        <p:spPr>
          <a:xfrm>
            <a:off x="457200" y="1417320"/>
            <a:ext cx="73152" cy="1188720"/>
          </a:xfrm>
          <a:prstGeom prst="rect">
            <a:avLst/>
          </a:prstGeom>
          <a:solidFill>
            <a:srgbClr val="8B1A1A"/>
          </a:solidFill>
          <a:ln/>
        </p:spPr>
      </p:sp>
      <p:sp>
        <p:nvSpPr>
          <p:cNvPr id="6" name="Text 4"/>
          <p:cNvSpPr/>
          <p:nvPr/>
        </p:nvSpPr>
        <p:spPr>
          <a:xfrm>
            <a:off x="621792" y="1508760"/>
            <a:ext cx="3657600" cy="320040"/>
          </a:xfrm>
          <a:prstGeom prst="rect">
            <a:avLst/>
          </a:prstGeom>
          <a:noFill/>
          <a:ln/>
        </p:spPr>
        <p:txBody>
          <a:bodyPr wrap="square" lIns="0" tIns="0" rIns="0" bIns="0" rtlCol="0" anchor="ctr"/>
          <a:lstStyle/>
          <a:p>
            <a:pPr indent="0" marL="0">
              <a:buNone/>
            </a:pPr>
            <a:r>
              <a:rPr lang="en-US" sz="1500" b="1" dirty="0">
                <a:solidFill>
                  <a:srgbClr val="1C2B3A"/>
                </a:solidFill>
                <a:latin typeface="Arial" pitchFamily="34" charset="0"/>
                <a:ea typeface="Arial" pitchFamily="34" charset="-122"/>
                <a:cs typeface="Arial" pitchFamily="34" charset="-120"/>
              </a:rPr>
              <a:t>Inwardness</a:t>
            </a:r>
            <a:endParaRPr lang="en-US" sz="1500" dirty="0"/>
          </a:p>
        </p:txBody>
      </p:sp>
      <p:sp>
        <p:nvSpPr>
          <p:cNvPr id="7" name="Text 5"/>
          <p:cNvSpPr/>
          <p:nvPr/>
        </p:nvSpPr>
        <p:spPr>
          <a:xfrm>
            <a:off x="621792" y="1828800"/>
            <a:ext cx="3657600" cy="685800"/>
          </a:xfrm>
          <a:prstGeom prst="rect">
            <a:avLst/>
          </a:prstGeom>
          <a:noFill/>
          <a:ln/>
        </p:spPr>
        <p:txBody>
          <a:bodyPr wrap="square" lIns="0" tIns="0" rIns="0" bIns="0" rtlCol="0" anchor="ctr"/>
          <a:lstStyle/>
          <a:p>
            <a:pPr indent="0" marL="0">
              <a:buNone/>
            </a:pPr>
            <a:r>
              <a:rPr lang="en-US" sz="1200" dirty="0">
                <a:solidFill>
                  <a:srgbClr val="444444"/>
                </a:solidFill>
                <a:latin typeface="Arial" pitchFamily="34" charset="0"/>
                <a:ea typeface="Arial" pitchFamily="34" charset="-122"/>
                <a:cs typeface="Arial" pitchFamily="34" charset="-120"/>
              </a:rPr>
              <a:t>A generation turned toward subjective experience, suspicious of external authority and institutional religion.</a:t>
            </a:r>
            <a:endParaRPr lang="en-US" sz="1200" dirty="0"/>
          </a:p>
        </p:txBody>
      </p:sp>
      <p:sp>
        <p:nvSpPr>
          <p:cNvPr id="8" name="Shape 6"/>
          <p:cNvSpPr/>
          <p:nvPr/>
        </p:nvSpPr>
        <p:spPr>
          <a:xfrm>
            <a:off x="457200" y="2834640"/>
            <a:ext cx="4023360" cy="1188720"/>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9" name="Shape 7"/>
          <p:cNvSpPr/>
          <p:nvPr/>
        </p:nvSpPr>
        <p:spPr>
          <a:xfrm>
            <a:off x="457200" y="2834640"/>
            <a:ext cx="73152" cy="1188720"/>
          </a:xfrm>
          <a:prstGeom prst="rect">
            <a:avLst/>
          </a:prstGeom>
          <a:solidFill>
            <a:srgbClr val="8B1A1A"/>
          </a:solidFill>
          <a:ln/>
        </p:spPr>
      </p:sp>
      <p:sp>
        <p:nvSpPr>
          <p:cNvPr id="10" name="Text 8"/>
          <p:cNvSpPr/>
          <p:nvPr/>
        </p:nvSpPr>
        <p:spPr>
          <a:xfrm>
            <a:off x="621792" y="2926080"/>
            <a:ext cx="3657600" cy="320040"/>
          </a:xfrm>
          <a:prstGeom prst="rect">
            <a:avLst/>
          </a:prstGeom>
          <a:noFill/>
          <a:ln/>
        </p:spPr>
        <p:txBody>
          <a:bodyPr wrap="square" lIns="0" tIns="0" rIns="0" bIns="0" rtlCol="0" anchor="ctr"/>
          <a:lstStyle/>
          <a:p>
            <a:pPr indent="0" marL="0">
              <a:buNone/>
            </a:pPr>
            <a:r>
              <a:rPr lang="en-US" sz="1500" b="1" dirty="0">
                <a:solidFill>
                  <a:srgbClr val="1C2B3A"/>
                </a:solidFill>
                <a:latin typeface="Arial" pitchFamily="34" charset="0"/>
                <a:ea typeface="Arial" pitchFamily="34" charset="-122"/>
                <a:cs typeface="Arial" pitchFamily="34" charset="-120"/>
              </a:rPr>
              <a:t>Fatherlessness</a:t>
            </a:r>
            <a:endParaRPr lang="en-US" sz="1500" dirty="0"/>
          </a:p>
        </p:txBody>
      </p:sp>
      <p:sp>
        <p:nvSpPr>
          <p:cNvPr id="11" name="Text 9"/>
          <p:cNvSpPr/>
          <p:nvPr/>
        </p:nvSpPr>
        <p:spPr>
          <a:xfrm>
            <a:off x="621792" y="3246120"/>
            <a:ext cx="3657600" cy="685800"/>
          </a:xfrm>
          <a:prstGeom prst="rect">
            <a:avLst/>
          </a:prstGeom>
          <a:noFill/>
          <a:ln/>
        </p:spPr>
        <p:txBody>
          <a:bodyPr wrap="square" lIns="0" tIns="0" rIns="0" bIns="0" rtlCol="0" anchor="ctr"/>
          <a:lstStyle/>
          <a:p>
            <a:pPr indent="0" marL="0">
              <a:buNone/>
            </a:pPr>
            <a:r>
              <a:rPr lang="en-US" sz="1200" dirty="0">
                <a:solidFill>
                  <a:srgbClr val="444444"/>
                </a:solidFill>
                <a:latin typeface="Arial" pitchFamily="34" charset="0"/>
                <a:ea typeface="Arial" pitchFamily="34" charset="-122"/>
                <a:cs typeface="Arial" pitchFamily="34" charset="-120"/>
              </a:rPr>
              <a:t>The breakdown of mentors, traditions, and hierarchies that once provided moral and spiritual grounding.</a:t>
            </a:r>
            <a:endParaRPr lang="en-US" sz="1200" dirty="0"/>
          </a:p>
        </p:txBody>
      </p:sp>
      <p:sp>
        <p:nvSpPr>
          <p:cNvPr id="12" name="Shape 10"/>
          <p:cNvSpPr/>
          <p:nvPr/>
        </p:nvSpPr>
        <p:spPr>
          <a:xfrm>
            <a:off x="4800600" y="1417320"/>
            <a:ext cx="4023360" cy="1188720"/>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13" name="Shape 11"/>
          <p:cNvSpPr/>
          <p:nvPr/>
        </p:nvSpPr>
        <p:spPr>
          <a:xfrm>
            <a:off x="4800600" y="1417320"/>
            <a:ext cx="73152" cy="1188720"/>
          </a:xfrm>
          <a:prstGeom prst="rect">
            <a:avLst/>
          </a:prstGeom>
          <a:solidFill>
            <a:srgbClr val="8B1A1A"/>
          </a:solidFill>
          <a:ln/>
        </p:spPr>
      </p:sp>
      <p:sp>
        <p:nvSpPr>
          <p:cNvPr id="14" name="Text 12"/>
          <p:cNvSpPr/>
          <p:nvPr/>
        </p:nvSpPr>
        <p:spPr>
          <a:xfrm>
            <a:off x="4965192" y="1508760"/>
            <a:ext cx="3657600" cy="320040"/>
          </a:xfrm>
          <a:prstGeom prst="rect">
            <a:avLst/>
          </a:prstGeom>
          <a:noFill/>
          <a:ln/>
        </p:spPr>
        <p:txBody>
          <a:bodyPr wrap="square" lIns="0" tIns="0" rIns="0" bIns="0" rtlCol="0" anchor="ctr"/>
          <a:lstStyle/>
          <a:p>
            <a:pPr indent="0" marL="0">
              <a:buNone/>
            </a:pPr>
            <a:r>
              <a:rPr lang="en-US" sz="1500" b="1" dirty="0">
                <a:solidFill>
                  <a:srgbClr val="1C2B3A"/>
                </a:solidFill>
                <a:latin typeface="Arial" pitchFamily="34" charset="0"/>
                <a:ea typeface="Arial" pitchFamily="34" charset="-122"/>
                <a:cs typeface="Arial" pitchFamily="34" charset="-120"/>
              </a:rPr>
              <a:t>Nuclear Anxiety</a:t>
            </a:r>
            <a:endParaRPr lang="en-US" sz="1500" dirty="0"/>
          </a:p>
        </p:txBody>
      </p:sp>
      <p:sp>
        <p:nvSpPr>
          <p:cNvPr id="15" name="Text 13"/>
          <p:cNvSpPr/>
          <p:nvPr/>
        </p:nvSpPr>
        <p:spPr>
          <a:xfrm>
            <a:off x="4965192" y="1828800"/>
            <a:ext cx="3657600" cy="685800"/>
          </a:xfrm>
          <a:prstGeom prst="rect">
            <a:avLst/>
          </a:prstGeom>
          <a:noFill/>
          <a:ln/>
        </p:spPr>
        <p:txBody>
          <a:bodyPr wrap="square" lIns="0" tIns="0" rIns="0" bIns="0" rtlCol="0" anchor="ctr"/>
          <a:lstStyle/>
          <a:p>
            <a:pPr indent="0" marL="0">
              <a:buNone/>
            </a:pPr>
            <a:r>
              <a:rPr lang="en-US" sz="1200" dirty="0">
                <a:solidFill>
                  <a:srgbClr val="444444"/>
                </a:solidFill>
                <a:latin typeface="Arial" pitchFamily="34" charset="0"/>
                <a:ea typeface="Arial" pitchFamily="34" charset="-122"/>
                <a:cs typeface="Arial" pitchFamily="34" charset="-120"/>
              </a:rPr>
              <a:t>Living under the perpetual shadow of mass destruction — an existential dread now expressed as climate or political anxiety.</a:t>
            </a:r>
            <a:endParaRPr lang="en-US" sz="1200" dirty="0"/>
          </a:p>
        </p:txBody>
      </p:sp>
      <p:sp>
        <p:nvSpPr>
          <p:cNvPr id="16" name="Shape 14"/>
          <p:cNvSpPr/>
          <p:nvPr/>
        </p:nvSpPr>
        <p:spPr>
          <a:xfrm>
            <a:off x="4800600" y="2834640"/>
            <a:ext cx="4023360" cy="1188720"/>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17" name="Shape 15"/>
          <p:cNvSpPr/>
          <p:nvPr/>
        </p:nvSpPr>
        <p:spPr>
          <a:xfrm>
            <a:off x="4800600" y="2834640"/>
            <a:ext cx="73152" cy="1188720"/>
          </a:xfrm>
          <a:prstGeom prst="rect">
            <a:avLst/>
          </a:prstGeom>
          <a:solidFill>
            <a:srgbClr val="8B1A1A"/>
          </a:solidFill>
          <a:ln/>
        </p:spPr>
      </p:sp>
      <p:sp>
        <p:nvSpPr>
          <p:cNvPr id="18" name="Text 16"/>
          <p:cNvSpPr/>
          <p:nvPr/>
        </p:nvSpPr>
        <p:spPr>
          <a:xfrm>
            <a:off x="4965192" y="2926080"/>
            <a:ext cx="3657600" cy="320040"/>
          </a:xfrm>
          <a:prstGeom prst="rect">
            <a:avLst/>
          </a:prstGeom>
          <a:noFill/>
          <a:ln/>
        </p:spPr>
        <p:txBody>
          <a:bodyPr wrap="square" lIns="0" tIns="0" rIns="0" bIns="0" rtlCol="0" anchor="ctr"/>
          <a:lstStyle/>
          <a:p>
            <a:pPr indent="0" marL="0">
              <a:buNone/>
            </a:pPr>
            <a:r>
              <a:rPr lang="en-US" sz="1500" b="1" dirty="0">
                <a:solidFill>
                  <a:srgbClr val="1C2B3A"/>
                </a:solidFill>
                <a:latin typeface="Arial" pitchFamily="34" charset="0"/>
                <a:ea typeface="Arial" pitchFamily="34" charset="-122"/>
                <a:cs typeface="Arial" pitchFamily="34" charset="-120"/>
              </a:rPr>
              <a:t>Ahistoricity</a:t>
            </a:r>
            <a:endParaRPr lang="en-US" sz="1500" dirty="0"/>
          </a:p>
        </p:txBody>
      </p:sp>
      <p:sp>
        <p:nvSpPr>
          <p:cNvPr id="19" name="Text 17"/>
          <p:cNvSpPr/>
          <p:nvPr/>
        </p:nvSpPr>
        <p:spPr>
          <a:xfrm>
            <a:off x="4965192" y="3246120"/>
            <a:ext cx="3657600" cy="685800"/>
          </a:xfrm>
          <a:prstGeom prst="rect">
            <a:avLst/>
          </a:prstGeom>
          <a:noFill/>
          <a:ln/>
        </p:spPr>
        <p:txBody>
          <a:bodyPr wrap="square" lIns="0" tIns="0" rIns="0" bIns="0" rtlCol="0" anchor="ctr"/>
          <a:lstStyle/>
          <a:p>
            <a:pPr indent="0" marL="0">
              <a:buNone/>
            </a:pPr>
            <a:r>
              <a:rPr lang="en-US" sz="1200" dirty="0">
                <a:solidFill>
                  <a:srgbClr val="444444"/>
                </a:solidFill>
                <a:latin typeface="Arial" pitchFamily="34" charset="0"/>
                <a:ea typeface="Arial" pitchFamily="34" charset="-122"/>
                <a:cs typeface="Arial" pitchFamily="34" charset="-120"/>
              </a:rPr>
              <a:t>Loss of connection to the past — and therefore to any sustaining narrative larger than the self.</a:t>
            </a:r>
            <a:endParaRPr lang="en-US" sz="1200" dirty="0"/>
          </a:p>
        </p:txBody>
      </p:sp>
      <p:sp>
        <p:nvSpPr>
          <p:cNvPr id="20" name="Text 18"/>
          <p:cNvSpPr/>
          <p:nvPr/>
        </p:nvSpPr>
        <p:spPr>
          <a:xfrm>
            <a:off x="457200" y="4434840"/>
            <a:ext cx="8229600" cy="365760"/>
          </a:xfrm>
          <a:prstGeom prst="rect">
            <a:avLst/>
          </a:prstGeom>
          <a:noFill/>
          <a:ln/>
        </p:spPr>
        <p:txBody>
          <a:bodyPr wrap="square" rtlCol="0" anchor="ctr"/>
          <a:lstStyle/>
          <a:p>
            <a:pPr algn="ctr" indent="0" marL="0">
              <a:buNone/>
            </a:pPr>
            <a:r>
              <a:rPr lang="en-US" sz="1300" i="1" dirty="0">
                <a:solidFill>
                  <a:srgbClr val="8B1A1A"/>
                </a:solidFill>
                <a:latin typeface="Georgia" pitchFamily="34" charset="0"/>
                <a:ea typeface="Georgia" pitchFamily="34" charset="-122"/>
                <a:cs typeface="Georgia" pitchFamily="34" charset="-120"/>
              </a:rPr>
              <a:t>The minister who ignores these realities will speak to a world that no longer exists.</a:t>
            </a:r>
            <a:endParaRPr lang="en-US" sz="13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1C2B3A"/>
        </a:solidFill>
      </p:bgPr>
    </p:bg>
    <p:spTree>
      <p:nvGrpSpPr>
        <p:cNvPr id="1" name=""/>
        <p:cNvGrpSpPr/>
        <p:nvPr/>
      </p:nvGrpSpPr>
      <p:grpSpPr>
        <a:xfrm>
          <a:off x="0" y="0"/>
          <a:ext cx="0" cy="0"/>
          <a:chOff x="0" y="0"/>
          <a:chExt cx="0" cy="0"/>
        </a:xfrm>
      </p:grpSpPr>
      <p:sp>
        <p:nvSpPr>
          <p:cNvPr id="2" name="Text 0"/>
          <p:cNvSpPr/>
          <p:nvPr/>
        </p:nvSpPr>
        <p:spPr>
          <a:xfrm>
            <a:off x="457200" y="320040"/>
            <a:ext cx="8229600" cy="548640"/>
          </a:xfrm>
          <a:prstGeom prst="rect">
            <a:avLst/>
          </a:prstGeom>
          <a:noFill/>
          <a:ln/>
        </p:spPr>
        <p:txBody>
          <a:bodyPr wrap="square" rtlCol="0" anchor="ctr"/>
          <a:lstStyle/>
          <a:p>
            <a:pPr indent="0" marL="0">
              <a:buNone/>
            </a:pPr>
            <a:r>
              <a:rPr lang="en-US" sz="2800" b="1" dirty="0">
                <a:solidFill>
                  <a:srgbClr val="FFFFFF"/>
                </a:solidFill>
                <a:latin typeface="Georgia" pitchFamily="34" charset="0"/>
                <a:ea typeface="Georgia" pitchFamily="34" charset="-122"/>
                <a:cs typeface="Georgia" pitchFamily="34" charset="-120"/>
              </a:rPr>
              <a:t>The Wounded Physician Across Traditions</a:t>
            </a:r>
            <a:endParaRPr lang="en-US" sz="2800" dirty="0"/>
          </a:p>
        </p:txBody>
      </p:sp>
      <p:sp>
        <p:nvSpPr>
          <p:cNvPr id="3" name="Text 1"/>
          <p:cNvSpPr/>
          <p:nvPr/>
        </p:nvSpPr>
        <p:spPr>
          <a:xfrm>
            <a:off x="457200" y="914400"/>
            <a:ext cx="8229600" cy="365760"/>
          </a:xfrm>
          <a:prstGeom prst="rect">
            <a:avLst/>
          </a:prstGeom>
          <a:noFill/>
          <a:ln/>
        </p:spPr>
        <p:txBody>
          <a:bodyPr wrap="square" rtlCol="0" anchor="ctr"/>
          <a:lstStyle/>
          <a:p>
            <a:pPr indent="0" marL="0">
              <a:buNone/>
            </a:pPr>
            <a:r>
              <a:rPr lang="en-US" sz="1400" i="1" dirty="0">
                <a:solidFill>
                  <a:srgbClr val="B5A99A"/>
                </a:solidFill>
                <a:latin typeface="Arial" pitchFamily="34" charset="0"/>
                <a:ea typeface="Arial" pitchFamily="34" charset="-122"/>
                <a:cs typeface="Arial" pitchFamily="34" charset="-120"/>
              </a:rPr>
              <a:t>Nouwen recovers an ancient insight: the healer’s own wound is the source of empathic understanding.</a:t>
            </a:r>
            <a:endParaRPr lang="en-US" sz="1400" dirty="0"/>
          </a:p>
        </p:txBody>
      </p:sp>
      <p:sp>
        <p:nvSpPr>
          <p:cNvPr id="4" name="Shape 2"/>
          <p:cNvSpPr/>
          <p:nvPr/>
        </p:nvSpPr>
        <p:spPr>
          <a:xfrm>
            <a:off x="365760" y="1417320"/>
            <a:ext cx="1920240" cy="3200400"/>
          </a:xfrm>
          <a:prstGeom prst="rect">
            <a:avLst/>
          </a:prstGeom>
          <a:solidFill>
            <a:srgbClr val="253545"/>
          </a:solidFill>
          <a:ln/>
          <a:effectLst>
            <a:outerShdw sx="100000" sy="100000" kx="0" ky="0" algn="bl" rotWithShape="0" blurRad="101600" dist="38100" dir="8100000">
              <a:srgbClr val="000000">
                <a:alpha val="12000"/>
              </a:srgbClr>
            </a:outerShdw>
          </a:effectLst>
        </p:spPr>
      </p:sp>
      <p:sp>
        <p:nvSpPr>
          <p:cNvPr id="5" name="Shape 3"/>
          <p:cNvSpPr/>
          <p:nvPr/>
        </p:nvSpPr>
        <p:spPr>
          <a:xfrm>
            <a:off x="365760" y="1417320"/>
            <a:ext cx="1920240" cy="73152"/>
          </a:xfrm>
          <a:prstGeom prst="rect">
            <a:avLst/>
          </a:prstGeom>
          <a:solidFill>
            <a:srgbClr val="8B1A1A"/>
          </a:solidFill>
          <a:ln/>
        </p:spPr>
      </p:sp>
      <p:sp>
        <p:nvSpPr>
          <p:cNvPr id="6" name="Text 4"/>
          <p:cNvSpPr/>
          <p:nvPr/>
        </p:nvSpPr>
        <p:spPr>
          <a:xfrm>
            <a:off x="457200" y="1554480"/>
            <a:ext cx="1737360" cy="320040"/>
          </a:xfrm>
          <a:prstGeom prst="rect">
            <a:avLst/>
          </a:prstGeom>
          <a:noFill/>
          <a:ln/>
        </p:spPr>
        <p:txBody>
          <a:bodyPr wrap="square" rtlCol="0" anchor="ctr"/>
          <a:lstStyle/>
          <a:p>
            <a:pPr indent="0" marL="0">
              <a:buNone/>
            </a:pPr>
            <a:r>
              <a:rPr lang="en-US" sz="1100" b="1" spc="200" kern="0" dirty="0">
                <a:solidFill>
                  <a:srgbClr val="C94040"/>
                </a:solidFill>
                <a:latin typeface="Arial" pitchFamily="34" charset="0"/>
                <a:ea typeface="Arial" pitchFamily="34" charset="-122"/>
                <a:cs typeface="Arial" pitchFamily="34" charset="-120"/>
              </a:rPr>
              <a:t>Greek Myth</a:t>
            </a:r>
            <a:endParaRPr lang="en-US" sz="1100" dirty="0"/>
          </a:p>
        </p:txBody>
      </p:sp>
      <p:sp>
        <p:nvSpPr>
          <p:cNvPr id="7" name="Text 5"/>
          <p:cNvSpPr/>
          <p:nvPr/>
        </p:nvSpPr>
        <p:spPr>
          <a:xfrm>
            <a:off x="457200" y="1920240"/>
            <a:ext cx="1737360" cy="457200"/>
          </a:xfrm>
          <a:prstGeom prst="rect">
            <a:avLst/>
          </a:prstGeom>
          <a:noFill/>
          <a:ln/>
        </p:spPr>
        <p:txBody>
          <a:bodyPr wrap="square" rtlCol="0" anchor="ctr"/>
          <a:lstStyle/>
          <a:p>
            <a:pPr indent="0" marL="0">
              <a:buNone/>
            </a:pPr>
            <a:r>
              <a:rPr lang="en-US" sz="1600" b="1" dirty="0">
                <a:solidFill>
                  <a:srgbClr val="FFFFFF"/>
                </a:solidFill>
                <a:latin typeface="Georgia" pitchFamily="34" charset="0"/>
                <a:ea typeface="Georgia" pitchFamily="34" charset="-122"/>
                <a:cs typeface="Georgia" pitchFamily="34" charset="-120"/>
              </a:rPr>
              <a:t>Chiron</a:t>
            </a:r>
            <a:endParaRPr lang="en-US" sz="1600" dirty="0"/>
          </a:p>
        </p:txBody>
      </p:sp>
      <p:sp>
        <p:nvSpPr>
          <p:cNvPr id="8" name="Text 6"/>
          <p:cNvSpPr/>
          <p:nvPr/>
        </p:nvSpPr>
        <p:spPr>
          <a:xfrm>
            <a:off x="457200" y="2468880"/>
            <a:ext cx="1737360" cy="1920240"/>
          </a:xfrm>
          <a:prstGeom prst="rect">
            <a:avLst/>
          </a:prstGeom>
          <a:noFill/>
          <a:ln/>
        </p:spPr>
        <p:txBody>
          <a:bodyPr wrap="square" rtlCol="0" anchor="ctr"/>
          <a:lstStyle/>
          <a:p>
            <a:pPr indent="0" marL="0">
              <a:buNone/>
            </a:pPr>
            <a:r>
              <a:rPr lang="en-US" sz="1200" dirty="0">
                <a:solidFill>
                  <a:srgbClr val="AAAAAA"/>
                </a:solidFill>
                <a:latin typeface="Arial" pitchFamily="34" charset="0"/>
                <a:ea typeface="Arial" pitchFamily="34" charset="-122"/>
                <a:cs typeface="Arial" pitchFamily="34" charset="-120"/>
              </a:rPr>
              <a:t>The centaur healer who himself carried an unhealable wound — yet used it to train heroes and heal others.</a:t>
            </a:r>
            <a:endParaRPr lang="en-US" sz="1200" dirty="0"/>
          </a:p>
        </p:txBody>
      </p:sp>
      <p:sp>
        <p:nvSpPr>
          <p:cNvPr id="9" name="Shape 7"/>
          <p:cNvSpPr/>
          <p:nvPr/>
        </p:nvSpPr>
        <p:spPr>
          <a:xfrm>
            <a:off x="2468880" y="1417320"/>
            <a:ext cx="1920240" cy="3200400"/>
          </a:xfrm>
          <a:prstGeom prst="rect">
            <a:avLst/>
          </a:prstGeom>
          <a:solidFill>
            <a:srgbClr val="253545"/>
          </a:solidFill>
          <a:ln/>
          <a:effectLst>
            <a:outerShdw sx="100000" sy="100000" kx="0" ky="0" algn="bl" rotWithShape="0" blurRad="101600" dist="38100" dir="8100000">
              <a:srgbClr val="000000">
                <a:alpha val="12000"/>
              </a:srgbClr>
            </a:outerShdw>
          </a:effectLst>
        </p:spPr>
      </p:sp>
      <p:sp>
        <p:nvSpPr>
          <p:cNvPr id="10" name="Shape 8"/>
          <p:cNvSpPr/>
          <p:nvPr/>
        </p:nvSpPr>
        <p:spPr>
          <a:xfrm>
            <a:off x="2468880" y="1417320"/>
            <a:ext cx="1920240" cy="73152"/>
          </a:xfrm>
          <a:prstGeom prst="rect">
            <a:avLst/>
          </a:prstGeom>
          <a:solidFill>
            <a:srgbClr val="8B1A1A"/>
          </a:solidFill>
          <a:ln/>
        </p:spPr>
      </p:sp>
      <p:sp>
        <p:nvSpPr>
          <p:cNvPr id="11" name="Text 9"/>
          <p:cNvSpPr/>
          <p:nvPr/>
        </p:nvSpPr>
        <p:spPr>
          <a:xfrm>
            <a:off x="2560320" y="1554480"/>
            <a:ext cx="1737360" cy="320040"/>
          </a:xfrm>
          <a:prstGeom prst="rect">
            <a:avLst/>
          </a:prstGeom>
          <a:noFill/>
          <a:ln/>
        </p:spPr>
        <p:txBody>
          <a:bodyPr wrap="square" rtlCol="0" anchor="ctr"/>
          <a:lstStyle/>
          <a:p>
            <a:pPr indent="0" marL="0">
              <a:buNone/>
            </a:pPr>
            <a:r>
              <a:rPr lang="en-US" sz="1100" b="1" spc="200" kern="0" dirty="0">
                <a:solidFill>
                  <a:srgbClr val="C94040"/>
                </a:solidFill>
                <a:latin typeface="Arial" pitchFamily="34" charset="0"/>
                <a:ea typeface="Arial" pitchFamily="34" charset="-122"/>
                <a:cs typeface="Arial" pitchFamily="34" charset="-120"/>
              </a:rPr>
              <a:t>Judaism</a:t>
            </a:r>
            <a:endParaRPr lang="en-US" sz="1100" dirty="0"/>
          </a:p>
        </p:txBody>
      </p:sp>
      <p:sp>
        <p:nvSpPr>
          <p:cNvPr id="12" name="Text 10"/>
          <p:cNvSpPr/>
          <p:nvPr/>
        </p:nvSpPr>
        <p:spPr>
          <a:xfrm>
            <a:off x="2560320" y="1920240"/>
            <a:ext cx="1737360" cy="457200"/>
          </a:xfrm>
          <a:prstGeom prst="rect">
            <a:avLst/>
          </a:prstGeom>
          <a:noFill/>
          <a:ln/>
        </p:spPr>
        <p:txBody>
          <a:bodyPr wrap="square" rtlCol="0" anchor="ctr"/>
          <a:lstStyle/>
          <a:p>
            <a:pPr indent="0" marL="0">
              <a:buNone/>
            </a:pPr>
            <a:r>
              <a:rPr lang="en-US" sz="1600" b="1" dirty="0">
                <a:solidFill>
                  <a:srgbClr val="FFFFFF"/>
                </a:solidFill>
                <a:latin typeface="Georgia" pitchFamily="34" charset="0"/>
                <a:ea typeface="Georgia" pitchFamily="34" charset="-122"/>
                <a:cs typeface="Georgia" pitchFamily="34" charset="-120"/>
              </a:rPr>
              <a:t>The Talmud</a:t>
            </a:r>
            <a:endParaRPr lang="en-US" sz="1600" dirty="0"/>
          </a:p>
        </p:txBody>
      </p:sp>
      <p:sp>
        <p:nvSpPr>
          <p:cNvPr id="13" name="Text 11"/>
          <p:cNvSpPr/>
          <p:nvPr/>
        </p:nvSpPr>
        <p:spPr>
          <a:xfrm>
            <a:off x="2560320" y="2468880"/>
            <a:ext cx="1737360" cy="1920240"/>
          </a:xfrm>
          <a:prstGeom prst="rect">
            <a:avLst/>
          </a:prstGeom>
          <a:noFill/>
          <a:ln/>
        </p:spPr>
        <p:txBody>
          <a:bodyPr wrap="square" rtlCol="0" anchor="ctr"/>
          <a:lstStyle/>
          <a:p>
            <a:pPr indent="0" marL="0">
              <a:buNone/>
            </a:pPr>
            <a:r>
              <a:rPr lang="en-US" sz="1200" dirty="0">
                <a:solidFill>
                  <a:srgbClr val="AAAAAA"/>
                </a:solidFill>
                <a:latin typeface="Arial" pitchFamily="34" charset="0"/>
                <a:ea typeface="Arial" pitchFamily="34" charset="-122"/>
                <a:cs typeface="Arial" pitchFamily="34" charset="-120"/>
              </a:rPr>
              <a:t>The Messiah who sits among the wounded, tending his own wounds with discipline and readiness.</a:t>
            </a:r>
            <a:endParaRPr lang="en-US" sz="1200" dirty="0"/>
          </a:p>
        </p:txBody>
      </p:sp>
      <p:sp>
        <p:nvSpPr>
          <p:cNvPr id="14" name="Shape 12"/>
          <p:cNvSpPr/>
          <p:nvPr/>
        </p:nvSpPr>
        <p:spPr>
          <a:xfrm>
            <a:off x="4572000" y="1417320"/>
            <a:ext cx="1920240" cy="3200400"/>
          </a:xfrm>
          <a:prstGeom prst="rect">
            <a:avLst/>
          </a:prstGeom>
          <a:solidFill>
            <a:srgbClr val="253545"/>
          </a:solidFill>
          <a:ln/>
          <a:effectLst>
            <a:outerShdw sx="100000" sy="100000" kx="0" ky="0" algn="bl" rotWithShape="0" blurRad="101600" dist="38100" dir="8100000">
              <a:srgbClr val="000000">
                <a:alpha val="12000"/>
              </a:srgbClr>
            </a:outerShdw>
          </a:effectLst>
        </p:spPr>
      </p:sp>
      <p:sp>
        <p:nvSpPr>
          <p:cNvPr id="15" name="Shape 13"/>
          <p:cNvSpPr/>
          <p:nvPr/>
        </p:nvSpPr>
        <p:spPr>
          <a:xfrm>
            <a:off x="4572000" y="1417320"/>
            <a:ext cx="1920240" cy="73152"/>
          </a:xfrm>
          <a:prstGeom prst="rect">
            <a:avLst/>
          </a:prstGeom>
          <a:solidFill>
            <a:srgbClr val="8B1A1A"/>
          </a:solidFill>
          <a:ln/>
        </p:spPr>
      </p:sp>
      <p:sp>
        <p:nvSpPr>
          <p:cNvPr id="16" name="Text 14"/>
          <p:cNvSpPr/>
          <p:nvPr/>
        </p:nvSpPr>
        <p:spPr>
          <a:xfrm>
            <a:off x="4663440" y="1554480"/>
            <a:ext cx="1737360" cy="320040"/>
          </a:xfrm>
          <a:prstGeom prst="rect">
            <a:avLst/>
          </a:prstGeom>
          <a:noFill/>
          <a:ln/>
        </p:spPr>
        <p:txBody>
          <a:bodyPr wrap="square" rtlCol="0" anchor="ctr"/>
          <a:lstStyle/>
          <a:p>
            <a:pPr indent="0" marL="0">
              <a:buNone/>
            </a:pPr>
            <a:r>
              <a:rPr lang="en-US" sz="1100" b="1" spc="200" kern="0" dirty="0">
                <a:solidFill>
                  <a:srgbClr val="C94040"/>
                </a:solidFill>
                <a:latin typeface="Arial" pitchFamily="34" charset="0"/>
                <a:ea typeface="Arial" pitchFamily="34" charset="-122"/>
                <a:cs typeface="Arial" pitchFamily="34" charset="-120"/>
              </a:rPr>
              <a:t>Psychology</a:t>
            </a:r>
            <a:endParaRPr lang="en-US" sz="1100" dirty="0"/>
          </a:p>
        </p:txBody>
      </p:sp>
      <p:sp>
        <p:nvSpPr>
          <p:cNvPr id="17" name="Text 15"/>
          <p:cNvSpPr/>
          <p:nvPr/>
        </p:nvSpPr>
        <p:spPr>
          <a:xfrm>
            <a:off x="4663440" y="1920240"/>
            <a:ext cx="1737360" cy="457200"/>
          </a:xfrm>
          <a:prstGeom prst="rect">
            <a:avLst/>
          </a:prstGeom>
          <a:noFill/>
          <a:ln/>
        </p:spPr>
        <p:txBody>
          <a:bodyPr wrap="square" rtlCol="0" anchor="ctr"/>
          <a:lstStyle/>
          <a:p>
            <a:pPr indent="0" marL="0">
              <a:buNone/>
            </a:pPr>
            <a:r>
              <a:rPr lang="en-US" sz="1600" b="1" dirty="0">
                <a:solidFill>
                  <a:srgbClr val="FFFFFF"/>
                </a:solidFill>
                <a:latin typeface="Georgia" pitchFamily="34" charset="0"/>
                <a:ea typeface="Georgia" pitchFamily="34" charset="-122"/>
                <a:cs typeface="Georgia" pitchFamily="34" charset="-120"/>
              </a:rPr>
              <a:t>Modern Psychiatry</a:t>
            </a:r>
            <a:endParaRPr lang="en-US" sz="1600" dirty="0"/>
          </a:p>
        </p:txBody>
      </p:sp>
      <p:sp>
        <p:nvSpPr>
          <p:cNvPr id="18" name="Text 16"/>
          <p:cNvSpPr/>
          <p:nvPr/>
        </p:nvSpPr>
        <p:spPr>
          <a:xfrm>
            <a:off x="4663440" y="2468880"/>
            <a:ext cx="1737360" cy="1920240"/>
          </a:xfrm>
          <a:prstGeom prst="rect">
            <a:avLst/>
          </a:prstGeom>
          <a:noFill/>
          <a:ln/>
        </p:spPr>
        <p:txBody>
          <a:bodyPr wrap="square" rtlCol="0" anchor="ctr"/>
          <a:lstStyle/>
          <a:p>
            <a:pPr indent="0" marL="0">
              <a:buNone/>
            </a:pPr>
            <a:r>
              <a:rPr lang="en-US" sz="1200" dirty="0">
                <a:solidFill>
                  <a:srgbClr val="AAAAAA"/>
                </a:solidFill>
                <a:latin typeface="Arial" pitchFamily="34" charset="0"/>
                <a:ea typeface="Arial" pitchFamily="34" charset="-122"/>
                <a:cs typeface="Arial" pitchFamily="34" charset="-120"/>
              </a:rPr>
              <a:t>The therapist who has undergone their own analysis — whose self-knowledge is the foundation of empathy.</a:t>
            </a:r>
            <a:endParaRPr lang="en-US" sz="1200" dirty="0"/>
          </a:p>
        </p:txBody>
      </p:sp>
      <p:sp>
        <p:nvSpPr>
          <p:cNvPr id="19" name="Shape 17"/>
          <p:cNvSpPr/>
          <p:nvPr/>
        </p:nvSpPr>
        <p:spPr>
          <a:xfrm>
            <a:off x="6675120" y="1417320"/>
            <a:ext cx="1920240" cy="3200400"/>
          </a:xfrm>
          <a:prstGeom prst="rect">
            <a:avLst/>
          </a:prstGeom>
          <a:solidFill>
            <a:srgbClr val="253545"/>
          </a:solidFill>
          <a:ln/>
          <a:effectLst>
            <a:outerShdw sx="100000" sy="100000" kx="0" ky="0" algn="bl" rotWithShape="0" blurRad="101600" dist="38100" dir="8100000">
              <a:srgbClr val="000000">
                <a:alpha val="12000"/>
              </a:srgbClr>
            </a:outerShdw>
          </a:effectLst>
        </p:spPr>
      </p:sp>
      <p:sp>
        <p:nvSpPr>
          <p:cNvPr id="20" name="Shape 18"/>
          <p:cNvSpPr/>
          <p:nvPr/>
        </p:nvSpPr>
        <p:spPr>
          <a:xfrm>
            <a:off x="6675120" y="1417320"/>
            <a:ext cx="1920240" cy="73152"/>
          </a:xfrm>
          <a:prstGeom prst="rect">
            <a:avLst/>
          </a:prstGeom>
          <a:solidFill>
            <a:srgbClr val="8B1A1A"/>
          </a:solidFill>
          <a:ln/>
        </p:spPr>
      </p:sp>
      <p:sp>
        <p:nvSpPr>
          <p:cNvPr id="21" name="Text 19"/>
          <p:cNvSpPr/>
          <p:nvPr/>
        </p:nvSpPr>
        <p:spPr>
          <a:xfrm>
            <a:off x="6766560" y="1554480"/>
            <a:ext cx="1737360" cy="320040"/>
          </a:xfrm>
          <a:prstGeom prst="rect">
            <a:avLst/>
          </a:prstGeom>
          <a:noFill/>
          <a:ln/>
        </p:spPr>
        <p:txBody>
          <a:bodyPr wrap="square" rtlCol="0" anchor="ctr"/>
          <a:lstStyle/>
          <a:p>
            <a:pPr indent="0" marL="0">
              <a:buNone/>
            </a:pPr>
            <a:r>
              <a:rPr lang="en-US" sz="1100" b="1" spc="200" kern="0" dirty="0">
                <a:solidFill>
                  <a:srgbClr val="C94040"/>
                </a:solidFill>
                <a:latin typeface="Arial" pitchFamily="34" charset="0"/>
                <a:ea typeface="Arial" pitchFamily="34" charset="-122"/>
                <a:cs typeface="Arial" pitchFamily="34" charset="-120"/>
              </a:rPr>
              <a:t>Christianity</a:t>
            </a:r>
            <a:endParaRPr lang="en-US" sz="1100" dirty="0"/>
          </a:p>
        </p:txBody>
      </p:sp>
      <p:sp>
        <p:nvSpPr>
          <p:cNvPr id="22" name="Text 20"/>
          <p:cNvSpPr/>
          <p:nvPr/>
        </p:nvSpPr>
        <p:spPr>
          <a:xfrm>
            <a:off x="6766560" y="1920240"/>
            <a:ext cx="1737360" cy="457200"/>
          </a:xfrm>
          <a:prstGeom prst="rect">
            <a:avLst/>
          </a:prstGeom>
          <a:noFill/>
          <a:ln/>
        </p:spPr>
        <p:txBody>
          <a:bodyPr wrap="square" rtlCol="0" anchor="ctr"/>
          <a:lstStyle/>
          <a:p>
            <a:pPr indent="0" marL="0">
              <a:buNone/>
            </a:pPr>
            <a:r>
              <a:rPr lang="en-US" sz="1600" b="1" dirty="0">
                <a:solidFill>
                  <a:srgbClr val="FFFFFF"/>
                </a:solidFill>
                <a:latin typeface="Georgia" pitchFamily="34" charset="0"/>
                <a:ea typeface="Georgia" pitchFamily="34" charset="-122"/>
                <a:cs typeface="Georgia" pitchFamily="34" charset="-120"/>
              </a:rPr>
              <a:t>The Crucified Christ</a:t>
            </a:r>
            <a:endParaRPr lang="en-US" sz="1600" dirty="0"/>
          </a:p>
        </p:txBody>
      </p:sp>
      <p:sp>
        <p:nvSpPr>
          <p:cNvPr id="23" name="Text 21"/>
          <p:cNvSpPr/>
          <p:nvPr/>
        </p:nvSpPr>
        <p:spPr>
          <a:xfrm>
            <a:off x="6766560" y="2468880"/>
            <a:ext cx="1737360" cy="1920240"/>
          </a:xfrm>
          <a:prstGeom prst="rect">
            <a:avLst/>
          </a:prstGeom>
          <a:noFill/>
          <a:ln/>
        </p:spPr>
        <p:txBody>
          <a:bodyPr wrap="square" rtlCol="0" anchor="ctr"/>
          <a:lstStyle/>
          <a:p>
            <a:pPr indent="0" marL="0">
              <a:buNone/>
            </a:pPr>
            <a:r>
              <a:rPr lang="en-US" sz="1200" dirty="0">
                <a:solidFill>
                  <a:srgbClr val="AAAAAA"/>
                </a:solidFill>
                <a:latin typeface="Arial" pitchFamily="34" charset="0"/>
                <a:ea typeface="Arial" pitchFamily="34" charset="-122"/>
                <a:cs typeface="Arial" pitchFamily="34" charset="-120"/>
              </a:rPr>
              <a:t>The paradigmatic wounded healer whose death becomes the source of resurrection for all who are broken.</a:t>
            </a:r>
            <a:endParaRPr lang="en-US" sz="1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8F4EF"/>
        </a:solidFill>
      </p:bgPr>
    </p:bg>
    <p:spTree>
      <p:nvGrpSpPr>
        <p:cNvPr id="1" name=""/>
        <p:cNvGrpSpPr/>
        <p:nvPr/>
      </p:nvGrpSpPr>
      <p:grpSpPr>
        <a:xfrm>
          <a:off x="0" y="0"/>
          <a:ext cx="0" cy="0"/>
          <a:chOff x="0" y="0"/>
          <a:chExt cx="0" cy="0"/>
        </a:xfrm>
      </p:grpSpPr>
      <p:sp>
        <p:nvSpPr>
          <p:cNvPr id="2" name="Text 0"/>
          <p:cNvSpPr/>
          <p:nvPr/>
        </p:nvSpPr>
        <p:spPr>
          <a:xfrm>
            <a:off x="457200" y="274320"/>
            <a:ext cx="8229600" cy="548640"/>
          </a:xfrm>
          <a:prstGeom prst="rect">
            <a:avLst/>
          </a:prstGeom>
          <a:noFill/>
          <a:ln/>
        </p:spPr>
        <p:txBody>
          <a:bodyPr wrap="square" rtlCol="0" anchor="ctr"/>
          <a:lstStyle/>
          <a:p>
            <a:pPr indent="0" marL="0">
              <a:buNone/>
            </a:pPr>
            <a:r>
              <a:rPr lang="en-US" sz="2600" b="1" dirty="0">
                <a:solidFill>
                  <a:srgbClr val="1C2B3A"/>
                </a:solidFill>
                <a:latin typeface="Georgia" pitchFamily="34" charset="0"/>
                <a:ea typeface="Georgia" pitchFamily="34" charset="-122"/>
                <a:cs typeface="Georgia" pitchFamily="34" charset="-120"/>
              </a:rPr>
              <a:t>The Two Dangers: How Ministers Fail Their Wounds</a:t>
            </a:r>
            <a:endParaRPr lang="en-US" sz="2600" dirty="0"/>
          </a:p>
        </p:txBody>
      </p:sp>
      <p:sp>
        <p:nvSpPr>
          <p:cNvPr id="3" name="Shape 1"/>
          <p:cNvSpPr/>
          <p:nvPr/>
        </p:nvSpPr>
        <p:spPr>
          <a:xfrm>
            <a:off x="457200" y="1005840"/>
            <a:ext cx="3749040" cy="3383280"/>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4" name="Shape 2"/>
          <p:cNvSpPr/>
          <p:nvPr/>
        </p:nvSpPr>
        <p:spPr>
          <a:xfrm>
            <a:off x="457200" y="1005840"/>
            <a:ext cx="3749040" cy="502920"/>
          </a:xfrm>
          <a:prstGeom prst="rect">
            <a:avLst/>
          </a:prstGeom>
          <a:solidFill>
            <a:srgbClr val="6B1010"/>
          </a:solidFill>
          <a:ln/>
        </p:spPr>
      </p:sp>
      <p:sp>
        <p:nvSpPr>
          <p:cNvPr id="5" name="Text 3"/>
          <p:cNvSpPr/>
          <p:nvPr/>
        </p:nvSpPr>
        <p:spPr>
          <a:xfrm>
            <a:off x="548640" y="1005840"/>
            <a:ext cx="3566160" cy="502920"/>
          </a:xfrm>
          <a:prstGeom prst="rect">
            <a:avLst/>
          </a:prstGeom>
          <a:noFill/>
          <a:ln/>
        </p:spPr>
        <p:txBody>
          <a:bodyPr wrap="square" rtlCol="0" anchor="ctr"/>
          <a:lstStyle/>
          <a:p>
            <a:pPr indent="0" marL="0">
              <a:buNone/>
            </a:pPr>
            <a:r>
              <a:rPr lang="en-US" sz="1800" b="1" spc="400" kern="0" dirty="0">
                <a:solidFill>
                  <a:srgbClr val="FFFFFF"/>
                </a:solidFill>
                <a:latin typeface="Arial" pitchFamily="34" charset="0"/>
                <a:ea typeface="Arial" pitchFamily="34" charset="-122"/>
                <a:cs typeface="Arial" pitchFamily="34" charset="-120"/>
              </a:rPr>
              <a:t>DENIAL</a:t>
            </a:r>
            <a:endParaRPr lang="en-US" sz="1800" dirty="0"/>
          </a:p>
        </p:txBody>
      </p:sp>
      <p:sp>
        <p:nvSpPr>
          <p:cNvPr id="6" name="Text 4"/>
          <p:cNvSpPr/>
          <p:nvPr/>
        </p:nvSpPr>
        <p:spPr>
          <a:xfrm>
            <a:off x="594360" y="1600200"/>
            <a:ext cx="3474720" cy="2651760"/>
          </a:xfrm>
          <a:prstGeom prst="rect">
            <a:avLst/>
          </a:prstGeom>
          <a:noFill/>
          <a:ln/>
        </p:spPr>
        <p:txBody>
          <a:bodyPr wrap="square" rtlCol="0" anchor="t"/>
          <a:lstStyle/>
          <a:p>
            <a:pPr indent="0" marL="0">
              <a:buNone/>
            </a:pPr>
            <a:r>
              <a:rPr lang="en-US" sz="1400" b="1" dirty="0">
                <a:solidFill>
                  <a:srgbClr val="1C2B3A"/>
                </a:solidFill>
                <a:latin typeface="Arial" pitchFamily="34" charset="0"/>
                <a:ea typeface="Arial" pitchFamily="34" charset="-122"/>
                <a:cs typeface="Arial" pitchFamily="34" charset="-120"/>
              </a:rPr>
              <a:t>Projecting false wholeness
</a:t>
            </a:r>
            <a:pPr indent="0" marL="0">
              <a:buNone/>
            </a:pPr>
            <a:r>
              <a:rPr lang="en-US" sz="1300" dirty="0">
                <a:solidFill>
                  <a:srgbClr val="444444"/>
                </a:solidFill>
                <a:latin typeface="Arial" pitchFamily="34" charset="0"/>
                <a:ea typeface="Arial" pitchFamily="34" charset="-122"/>
                <a:cs typeface="Arial" pitchFamily="34" charset="-120"/>
              </a:rPr>
              <a:t>The minister who cannot say “I don’t know.” Who cannot admit doubt. Who manages rather than meets their congregation.
</a:t>
            </a:r>
            <a:pPr indent="0" marL="0">
              <a:buNone/>
            </a:pPr>
            <a:r>
              <a:rPr lang="en-US" sz="1300" b="1" dirty="0">
                <a:solidFill>
                  <a:srgbClr val="8B1A1A"/>
                </a:solidFill>
                <a:latin typeface="Arial" pitchFamily="34" charset="0"/>
                <a:ea typeface="Arial" pitchFamily="34" charset="-122"/>
                <a:cs typeface="Arial" pitchFamily="34" charset="-120"/>
              </a:rPr>
              <a:t>Result: </a:t>
            </a:r>
            <a:pPr indent="0" marL="0">
              <a:buNone/>
            </a:pPr>
            <a:r>
              <a:rPr lang="en-US" sz="1300" dirty="0">
                <a:solidFill>
                  <a:srgbClr val="444444"/>
                </a:solidFill>
                <a:latin typeface="Arial" pitchFamily="34" charset="0"/>
                <a:ea typeface="Arial" pitchFamily="34" charset="-122"/>
                <a:cs typeface="Arial" pitchFamily="34" charset="-120"/>
              </a:rPr>
              <a:t>Increasingly isolated, brittle, and eventually empty. Ministry built on a fiction.</a:t>
            </a:r>
            <a:endParaRPr lang="en-US" sz="1400" dirty="0"/>
          </a:p>
        </p:txBody>
      </p:sp>
      <p:sp>
        <p:nvSpPr>
          <p:cNvPr id="7" name="Text 5"/>
          <p:cNvSpPr/>
          <p:nvPr/>
        </p:nvSpPr>
        <p:spPr>
          <a:xfrm>
            <a:off x="4206240" y="2194560"/>
            <a:ext cx="731520" cy="731520"/>
          </a:xfrm>
          <a:prstGeom prst="rect">
            <a:avLst/>
          </a:prstGeom>
          <a:noFill/>
          <a:ln/>
        </p:spPr>
        <p:txBody>
          <a:bodyPr wrap="square" rtlCol="0" anchor="ctr"/>
          <a:lstStyle/>
          <a:p>
            <a:pPr algn="ctr" indent="0" marL="0">
              <a:buNone/>
            </a:pPr>
            <a:r>
              <a:rPr lang="en-US" sz="3200" dirty="0">
                <a:solidFill>
                  <a:srgbClr val="B5A99A"/>
                </a:solidFill>
              </a:rPr>
              <a:t>↔</a:t>
            </a:r>
            <a:endParaRPr lang="en-US" sz="3200" dirty="0"/>
          </a:p>
        </p:txBody>
      </p:sp>
      <p:sp>
        <p:nvSpPr>
          <p:cNvPr id="8" name="Text 6"/>
          <p:cNvSpPr/>
          <p:nvPr/>
        </p:nvSpPr>
        <p:spPr>
          <a:xfrm>
            <a:off x="4160520" y="2926080"/>
            <a:ext cx="822960" cy="548640"/>
          </a:xfrm>
          <a:prstGeom prst="rect">
            <a:avLst/>
          </a:prstGeom>
          <a:noFill/>
          <a:ln/>
        </p:spPr>
        <p:txBody>
          <a:bodyPr wrap="square" rtlCol="0" anchor="ctr"/>
          <a:lstStyle/>
          <a:p>
            <a:pPr algn="ctr" indent="0" marL="0">
              <a:buNone/>
            </a:pPr>
            <a:r>
              <a:rPr lang="en-US" sz="1100" i="1" dirty="0">
                <a:solidFill>
                  <a:srgbClr val="B5A99A"/>
                </a:solidFill>
                <a:latin typeface="Arial" pitchFamily="34" charset="0"/>
                <a:ea typeface="Arial" pitchFamily="34" charset="-122"/>
                <a:cs typeface="Arial" pitchFamily="34" charset="-120"/>
              </a:rPr>
              <a:t>The Third</a:t>
            </a:r>
            <a:endParaRPr lang="en-US" sz="1100" dirty="0"/>
          </a:p>
          <a:p>
            <a:pPr algn="ctr" indent="0" marL="0">
              <a:buNone/>
            </a:pPr>
            <a:r>
              <a:rPr lang="en-US" sz="1100" i="1" dirty="0">
                <a:solidFill>
                  <a:srgbClr val="B5A99A"/>
                </a:solidFill>
                <a:latin typeface="Arial" pitchFamily="34" charset="0"/>
                <a:ea typeface="Arial" pitchFamily="34" charset="-122"/>
                <a:cs typeface="Arial" pitchFamily="34" charset="-120"/>
              </a:rPr>
              <a:t>Way</a:t>
            </a:r>
            <a:endParaRPr lang="en-US" sz="1100" dirty="0"/>
          </a:p>
        </p:txBody>
      </p:sp>
      <p:sp>
        <p:nvSpPr>
          <p:cNvPr id="9" name="Shape 7"/>
          <p:cNvSpPr/>
          <p:nvPr/>
        </p:nvSpPr>
        <p:spPr>
          <a:xfrm>
            <a:off x="4937760" y="1005840"/>
            <a:ext cx="3749040" cy="3383280"/>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10" name="Shape 8"/>
          <p:cNvSpPr/>
          <p:nvPr/>
        </p:nvSpPr>
        <p:spPr>
          <a:xfrm>
            <a:off x="4937760" y="1005840"/>
            <a:ext cx="3749040" cy="502920"/>
          </a:xfrm>
          <a:prstGeom prst="rect">
            <a:avLst/>
          </a:prstGeom>
          <a:solidFill>
            <a:srgbClr val="6B1010"/>
          </a:solidFill>
          <a:ln/>
        </p:spPr>
      </p:sp>
      <p:sp>
        <p:nvSpPr>
          <p:cNvPr id="11" name="Text 9"/>
          <p:cNvSpPr/>
          <p:nvPr/>
        </p:nvSpPr>
        <p:spPr>
          <a:xfrm>
            <a:off x="5029200" y="1005840"/>
            <a:ext cx="3566160" cy="502920"/>
          </a:xfrm>
          <a:prstGeom prst="rect">
            <a:avLst/>
          </a:prstGeom>
          <a:noFill/>
          <a:ln/>
        </p:spPr>
        <p:txBody>
          <a:bodyPr wrap="square" rtlCol="0" anchor="ctr"/>
          <a:lstStyle/>
          <a:p>
            <a:pPr indent="0" marL="0">
              <a:buNone/>
            </a:pPr>
            <a:r>
              <a:rPr lang="en-US" sz="1800" b="1" spc="400" kern="0" dirty="0">
                <a:solidFill>
                  <a:srgbClr val="FFFFFF"/>
                </a:solidFill>
                <a:latin typeface="Arial" pitchFamily="34" charset="0"/>
                <a:ea typeface="Arial" pitchFamily="34" charset="-122"/>
                <a:cs typeface="Arial" pitchFamily="34" charset="-120"/>
              </a:rPr>
              <a:t>IMMERSION</a:t>
            </a:r>
            <a:endParaRPr lang="en-US" sz="1800" dirty="0"/>
          </a:p>
        </p:txBody>
      </p:sp>
      <p:sp>
        <p:nvSpPr>
          <p:cNvPr id="12" name="Text 10"/>
          <p:cNvSpPr/>
          <p:nvPr/>
        </p:nvSpPr>
        <p:spPr>
          <a:xfrm>
            <a:off x="5074920" y="1600200"/>
            <a:ext cx="3474720" cy="2651760"/>
          </a:xfrm>
          <a:prstGeom prst="rect">
            <a:avLst/>
          </a:prstGeom>
          <a:noFill/>
          <a:ln/>
        </p:spPr>
        <p:txBody>
          <a:bodyPr wrap="square" rtlCol="0" anchor="t"/>
          <a:lstStyle/>
          <a:p>
            <a:pPr indent="0" marL="0">
              <a:buNone/>
            </a:pPr>
            <a:r>
              <a:rPr lang="en-US" sz="1400" b="1" dirty="0">
                <a:solidFill>
                  <a:srgbClr val="1C2B3A"/>
                </a:solidFill>
                <a:latin typeface="Arial" pitchFamily="34" charset="0"/>
                <a:ea typeface="Arial" pitchFamily="34" charset="-122"/>
                <a:cs typeface="Arial" pitchFamily="34" charset="-120"/>
              </a:rPr>
              <a:t>Being consumed by personal pain
</a:t>
            </a:r>
            <a:pPr indent="0" marL="0">
              <a:buNone/>
            </a:pPr>
            <a:r>
              <a:rPr lang="en-US" sz="1300" dirty="0">
                <a:solidFill>
                  <a:srgbClr val="444444"/>
                </a:solidFill>
                <a:latin typeface="Arial" pitchFamily="34" charset="0"/>
                <a:ea typeface="Arial" pitchFamily="34" charset="-122"/>
                <a:cs typeface="Arial" pitchFamily="34" charset="-120"/>
              </a:rPr>
              <a:t>The minister whose unprocessed grief dominates every pastoral encounter. Who uses the congregation to meet their own emotional needs.
</a:t>
            </a:r>
            <a:pPr indent="0" marL="0">
              <a:buNone/>
            </a:pPr>
            <a:r>
              <a:rPr lang="en-US" sz="1300" b="1" dirty="0">
                <a:solidFill>
                  <a:srgbClr val="8B1A1A"/>
                </a:solidFill>
                <a:latin typeface="Arial" pitchFamily="34" charset="0"/>
                <a:ea typeface="Arial" pitchFamily="34" charset="-122"/>
                <a:cs typeface="Arial" pitchFamily="34" charset="-120"/>
              </a:rPr>
              <a:t>Result: </a:t>
            </a:r>
            <a:pPr indent="0" marL="0">
              <a:buNone/>
            </a:pPr>
            <a:r>
              <a:rPr lang="en-US" sz="1300" dirty="0">
                <a:solidFill>
                  <a:srgbClr val="444444"/>
                </a:solidFill>
                <a:latin typeface="Arial" pitchFamily="34" charset="0"/>
                <a:ea typeface="Arial" pitchFamily="34" charset="-122"/>
                <a:cs typeface="Arial" pitchFamily="34" charset="-120"/>
              </a:rPr>
              <a:t>Not wounded healing — wound spreading. The congregation carries the minister’s pain.</a:t>
            </a:r>
            <a:endParaRPr lang="en-US" sz="1400" dirty="0"/>
          </a:p>
        </p:txBody>
      </p:sp>
      <p:sp>
        <p:nvSpPr>
          <p:cNvPr id="13" name="Text 11"/>
          <p:cNvSpPr/>
          <p:nvPr/>
        </p:nvSpPr>
        <p:spPr>
          <a:xfrm>
            <a:off x="457200" y="4617720"/>
            <a:ext cx="8229600" cy="320040"/>
          </a:xfrm>
          <a:prstGeom prst="rect">
            <a:avLst/>
          </a:prstGeom>
          <a:noFill/>
          <a:ln/>
        </p:spPr>
        <p:txBody>
          <a:bodyPr wrap="square" rtlCol="0" anchor="ctr"/>
          <a:lstStyle/>
          <a:p>
            <a:pPr algn="ctr" indent="0" marL="0">
              <a:buNone/>
            </a:pPr>
            <a:r>
              <a:rPr lang="en-US" sz="1300" i="1" dirty="0">
                <a:solidFill>
                  <a:srgbClr val="8B1A1A"/>
                </a:solidFill>
                <a:latin typeface="Georgia" pitchFamily="34" charset="0"/>
                <a:ea typeface="Georgia" pitchFamily="34" charset="-122"/>
                <a:cs typeface="Georgia" pitchFamily="34" charset="-120"/>
              </a:rPr>
              <a:t>The middle path: conscious, disciplined awareness of one’s wounds, in service of others.</a:t>
            </a:r>
            <a:endParaRPr lang="en-US" sz="13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8F4EF"/>
        </a:solidFill>
      </p:bgPr>
    </p:bg>
    <p:spTree>
      <p:nvGrpSpPr>
        <p:cNvPr id="1" name=""/>
        <p:cNvGrpSpPr/>
        <p:nvPr/>
      </p:nvGrpSpPr>
      <p:grpSpPr>
        <a:xfrm>
          <a:off x="0" y="0"/>
          <a:ext cx="0" cy="0"/>
          <a:chOff x="0" y="0"/>
          <a:chExt cx="0" cy="0"/>
        </a:xfrm>
      </p:grpSpPr>
      <p:sp>
        <p:nvSpPr>
          <p:cNvPr id="2" name="Text 0"/>
          <p:cNvSpPr/>
          <p:nvPr/>
        </p:nvSpPr>
        <p:spPr>
          <a:xfrm>
            <a:off x="457200" y="274320"/>
            <a:ext cx="8229600" cy="548640"/>
          </a:xfrm>
          <a:prstGeom prst="rect">
            <a:avLst/>
          </a:prstGeom>
          <a:noFill/>
          <a:ln/>
        </p:spPr>
        <p:txBody>
          <a:bodyPr wrap="square" rtlCol="0" anchor="ctr"/>
          <a:lstStyle/>
          <a:p>
            <a:pPr indent="0" marL="0">
              <a:buNone/>
            </a:pPr>
            <a:r>
              <a:rPr lang="en-US" sz="2800" b="1" dirty="0">
                <a:solidFill>
                  <a:srgbClr val="1C2B3A"/>
                </a:solidFill>
                <a:latin typeface="Georgia" pitchFamily="34" charset="0"/>
                <a:ea typeface="Georgia" pitchFamily="34" charset="-122"/>
                <a:cs typeface="Georgia" pitchFamily="34" charset="-120"/>
              </a:rPr>
              <a:t>The Messiah Posture: Wounded but Ready</a:t>
            </a:r>
            <a:endParaRPr lang="en-US" sz="2800" dirty="0"/>
          </a:p>
        </p:txBody>
      </p:sp>
      <p:sp>
        <p:nvSpPr>
          <p:cNvPr id="3" name="Shape 1"/>
          <p:cNvSpPr/>
          <p:nvPr/>
        </p:nvSpPr>
        <p:spPr>
          <a:xfrm>
            <a:off x="548640" y="1005840"/>
            <a:ext cx="2468880" cy="3474720"/>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4" name="Shape 2"/>
          <p:cNvSpPr/>
          <p:nvPr/>
        </p:nvSpPr>
        <p:spPr>
          <a:xfrm>
            <a:off x="548640" y="1005840"/>
            <a:ext cx="2468880" cy="640080"/>
          </a:xfrm>
          <a:prstGeom prst="rect">
            <a:avLst/>
          </a:prstGeom>
          <a:solidFill>
            <a:srgbClr val="8B1A1A"/>
          </a:solidFill>
          <a:ln/>
        </p:spPr>
      </p:sp>
      <p:sp>
        <p:nvSpPr>
          <p:cNvPr id="5" name="Text 3"/>
          <p:cNvSpPr/>
          <p:nvPr/>
        </p:nvSpPr>
        <p:spPr>
          <a:xfrm>
            <a:off x="640080" y="1005840"/>
            <a:ext cx="2286000" cy="640080"/>
          </a:xfrm>
          <a:prstGeom prst="rect">
            <a:avLst/>
          </a:prstGeom>
          <a:noFill/>
          <a:ln/>
        </p:spPr>
        <p:txBody>
          <a:bodyPr wrap="square" rtlCol="0" anchor="ctr"/>
          <a:lstStyle/>
          <a:p>
            <a:pPr indent="0" marL="0">
              <a:buNone/>
            </a:pPr>
            <a:r>
              <a:rPr lang="en-US" sz="1700" b="1" spc="300" kern="0" dirty="0">
                <a:solidFill>
                  <a:srgbClr val="FFFFFF"/>
                </a:solidFill>
                <a:latin typeface="Arial" pitchFamily="34" charset="0"/>
                <a:ea typeface="Arial" pitchFamily="34" charset="-122"/>
                <a:cs typeface="Arial" pitchFamily="34" charset="-120"/>
              </a:rPr>
              <a:t>PRESENT</a:t>
            </a:r>
            <a:endParaRPr lang="en-US" sz="1700" dirty="0"/>
          </a:p>
        </p:txBody>
      </p:sp>
      <p:sp>
        <p:nvSpPr>
          <p:cNvPr id="6" name="Text 4"/>
          <p:cNvSpPr/>
          <p:nvPr/>
        </p:nvSpPr>
        <p:spPr>
          <a:xfrm>
            <a:off x="640080" y="1828800"/>
            <a:ext cx="2286000" cy="2377440"/>
          </a:xfrm>
          <a:prstGeom prst="rect">
            <a:avLst/>
          </a:prstGeom>
          <a:noFill/>
          <a:ln/>
        </p:spPr>
        <p:txBody>
          <a:bodyPr wrap="square" rtlCol="0" anchor="ctr"/>
          <a:lstStyle/>
          <a:p>
            <a:pPr algn="ctr" indent="0" marL="0">
              <a:buNone/>
            </a:pPr>
            <a:r>
              <a:rPr lang="en-US" sz="1400" dirty="0">
                <a:solidFill>
                  <a:srgbClr val="444444"/>
                </a:solidFill>
                <a:latin typeface="Arial" pitchFamily="34" charset="0"/>
                <a:ea typeface="Arial" pitchFamily="34" charset="-122"/>
                <a:cs typeface="Arial" pitchFamily="34" charset="-120"/>
              </a:rPr>
              <a:t>Being fully available</a:t>
            </a:r>
            <a:endParaRPr lang="en-US" sz="1400" dirty="0"/>
          </a:p>
          <a:p>
            <a:pPr algn="ctr" indent="0" marL="0">
              <a:buNone/>
            </a:pPr>
            <a:r>
              <a:rPr lang="en-US" sz="1400" dirty="0">
                <a:solidFill>
                  <a:srgbClr val="444444"/>
                </a:solidFill>
                <a:latin typeface="Arial" pitchFamily="34" charset="0"/>
                <a:ea typeface="Arial" pitchFamily="34" charset="-122"/>
                <a:cs typeface="Arial" pitchFamily="34" charset="-120"/>
              </a:rPr>
              <a:t>to the suffering</a:t>
            </a:r>
            <a:endParaRPr lang="en-US" sz="1400" dirty="0"/>
          </a:p>
          <a:p>
            <a:pPr algn="ctr" indent="0" marL="0">
              <a:buNone/>
            </a:pPr>
            <a:r>
              <a:rPr lang="en-US" sz="1400" dirty="0">
                <a:solidFill>
                  <a:srgbClr val="444444"/>
                </a:solidFill>
                <a:latin typeface="Arial" pitchFamily="34" charset="0"/>
                <a:ea typeface="Arial" pitchFamily="34" charset="-122"/>
                <a:cs typeface="Arial" pitchFamily="34" charset="-120"/>
              </a:rPr>
              <a:t>around you</a:t>
            </a:r>
            <a:endParaRPr lang="en-US" sz="1400" dirty="0"/>
          </a:p>
        </p:txBody>
      </p:sp>
      <p:sp>
        <p:nvSpPr>
          <p:cNvPr id="7" name="Shape 5"/>
          <p:cNvSpPr/>
          <p:nvPr/>
        </p:nvSpPr>
        <p:spPr>
          <a:xfrm>
            <a:off x="3383280" y="1005840"/>
            <a:ext cx="2468880" cy="3474720"/>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8" name="Shape 6"/>
          <p:cNvSpPr/>
          <p:nvPr/>
        </p:nvSpPr>
        <p:spPr>
          <a:xfrm>
            <a:off x="3383280" y="1005840"/>
            <a:ext cx="2468880" cy="640080"/>
          </a:xfrm>
          <a:prstGeom prst="rect">
            <a:avLst/>
          </a:prstGeom>
          <a:solidFill>
            <a:srgbClr val="2D5A27"/>
          </a:solidFill>
          <a:ln/>
        </p:spPr>
      </p:sp>
      <p:sp>
        <p:nvSpPr>
          <p:cNvPr id="9" name="Text 7"/>
          <p:cNvSpPr/>
          <p:nvPr/>
        </p:nvSpPr>
        <p:spPr>
          <a:xfrm>
            <a:off x="3474720" y="1005840"/>
            <a:ext cx="2286000" cy="640080"/>
          </a:xfrm>
          <a:prstGeom prst="rect">
            <a:avLst/>
          </a:prstGeom>
          <a:noFill/>
          <a:ln/>
        </p:spPr>
        <p:txBody>
          <a:bodyPr wrap="square" rtlCol="0" anchor="ctr"/>
          <a:lstStyle/>
          <a:p>
            <a:pPr indent="0" marL="0">
              <a:buNone/>
            </a:pPr>
            <a:r>
              <a:rPr lang="en-US" sz="1700" b="1" spc="300" kern="0" dirty="0">
                <a:solidFill>
                  <a:srgbClr val="FFFFFF"/>
                </a:solidFill>
                <a:latin typeface="Arial" pitchFamily="34" charset="0"/>
                <a:ea typeface="Arial" pitchFamily="34" charset="-122"/>
                <a:cs typeface="Arial" pitchFamily="34" charset="-120"/>
              </a:rPr>
              <a:t>CONSCIOUS</a:t>
            </a:r>
            <a:endParaRPr lang="en-US" sz="1700" dirty="0"/>
          </a:p>
        </p:txBody>
      </p:sp>
      <p:sp>
        <p:nvSpPr>
          <p:cNvPr id="10" name="Text 8"/>
          <p:cNvSpPr/>
          <p:nvPr/>
        </p:nvSpPr>
        <p:spPr>
          <a:xfrm>
            <a:off x="3474720" y="1828800"/>
            <a:ext cx="2286000" cy="2377440"/>
          </a:xfrm>
          <a:prstGeom prst="rect">
            <a:avLst/>
          </a:prstGeom>
          <a:noFill/>
          <a:ln/>
        </p:spPr>
        <p:txBody>
          <a:bodyPr wrap="square" rtlCol="0" anchor="ctr"/>
          <a:lstStyle/>
          <a:p>
            <a:pPr algn="ctr" indent="0" marL="0">
              <a:buNone/>
            </a:pPr>
            <a:r>
              <a:rPr lang="en-US" sz="1400" dirty="0">
                <a:solidFill>
                  <a:srgbClr val="444444"/>
                </a:solidFill>
                <a:latin typeface="Arial" pitchFamily="34" charset="0"/>
                <a:ea typeface="Arial" pitchFamily="34" charset="-122"/>
                <a:cs typeface="Arial" pitchFamily="34" charset="-120"/>
              </a:rPr>
              <a:t>Aware of your own</a:t>
            </a:r>
            <a:endParaRPr lang="en-US" sz="1400" dirty="0"/>
          </a:p>
          <a:p>
            <a:pPr algn="ctr" indent="0" marL="0">
              <a:buNone/>
            </a:pPr>
            <a:r>
              <a:rPr lang="en-US" sz="1400" dirty="0">
                <a:solidFill>
                  <a:srgbClr val="444444"/>
                </a:solidFill>
                <a:latin typeface="Arial" pitchFamily="34" charset="0"/>
                <a:ea typeface="Arial" pitchFamily="34" charset="-122"/>
                <a:cs typeface="Arial" pitchFamily="34" charset="-120"/>
              </a:rPr>
              <a:t>wounds without being</a:t>
            </a:r>
            <a:endParaRPr lang="en-US" sz="1400" dirty="0"/>
          </a:p>
          <a:p>
            <a:pPr algn="ctr" indent="0" marL="0">
              <a:buNone/>
            </a:pPr>
            <a:r>
              <a:rPr lang="en-US" sz="1400" dirty="0">
                <a:solidFill>
                  <a:srgbClr val="444444"/>
                </a:solidFill>
                <a:latin typeface="Arial" pitchFamily="34" charset="0"/>
                <a:ea typeface="Arial" pitchFamily="34" charset="-122"/>
                <a:cs typeface="Arial" pitchFamily="34" charset="-120"/>
              </a:rPr>
              <a:t>controlled by them</a:t>
            </a:r>
            <a:endParaRPr lang="en-US" sz="1400" dirty="0"/>
          </a:p>
        </p:txBody>
      </p:sp>
      <p:sp>
        <p:nvSpPr>
          <p:cNvPr id="11" name="Shape 9"/>
          <p:cNvSpPr/>
          <p:nvPr/>
        </p:nvSpPr>
        <p:spPr>
          <a:xfrm>
            <a:off x="6217920" y="1005840"/>
            <a:ext cx="2468880" cy="3474720"/>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12" name="Shape 10"/>
          <p:cNvSpPr/>
          <p:nvPr/>
        </p:nvSpPr>
        <p:spPr>
          <a:xfrm>
            <a:off x="6217920" y="1005840"/>
            <a:ext cx="2468880" cy="640080"/>
          </a:xfrm>
          <a:prstGeom prst="rect">
            <a:avLst/>
          </a:prstGeom>
          <a:solidFill>
            <a:srgbClr val="1A3A6B"/>
          </a:solidFill>
          <a:ln/>
        </p:spPr>
      </p:sp>
      <p:sp>
        <p:nvSpPr>
          <p:cNvPr id="13" name="Text 11"/>
          <p:cNvSpPr/>
          <p:nvPr/>
        </p:nvSpPr>
        <p:spPr>
          <a:xfrm>
            <a:off x="6309360" y="1005840"/>
            <a:ext cx="2286000" cy="640080"/>
          </a:xfrm>
          <a:prstGeom prst="rect">
            <a:avLst/>
          </a:prstGeom>
          <a:noFill/>
          <a:ln/>
        </p:spPr>
        <p:txBody>
          <a:bodyPr wrap="square" rtlCol="0" anchor="ctr"/>
          <a:lstStyle/>
          <a:p>
            <a:pPr indent="0" marL="0">
              <a:buNone/>
            </a:pPr>
            <a:r>
              <a:rPr lang="en-US" sz="1700" b="1" spc="300" kern="0" dirty="0">
                <a:solidFill>
                  <a:srgbClr val="FFFFFF"/>
                </a:solidFill>
                <a:latin typeface="Arial" pitchFamily="34" charset="0"/>
                <a:ea typeface="Arial" pitchFamily="34" charset="-122"/>
                <a:cs typeface="Arial" pitchFamily="34" charset="-120"/>
              </a:rPr>
              <a:t>READY</a:t>
            </a:r>
            <a:endParaRPr lang="en-US" sz="1700" dirty="0"/>
          </a:p>
        </p:txBody>
      </p:sp>
      <p:sp>
        <p:nvSpPr>
          <p:cNvPr id="14" name="Text 12"/>
          <p:cNvSpPr/>
          <p:nvPr/>
        </p:nvSpPr>
        <p:spPr>
          <a:xfrm>
            <a:off x="6309360" y="1828800"/>
            <a:ext cx="2286000" cy="2377440"/>
          </a:xfrm>
          <a:prstGeom prst="rect">
            <a:avLst/>
          </a:prstGeom>
          <a:noFill/>
          <a:ln/>
        </p:spPr>
        <p:txBody>
          <a:bodyPr wrap="square" rtlCol="0" anchor="ctr"/>
          <a:lstStyle/>
          <a:p>
            <a:pPr algn="ctr" indent="0" marL="0">
              <a:buNone/>
            </a:pPr>
            <a:r>
              <a:rPr lang="en-US" sz="1400" dirty="0">
                <a:solidFill>
                  <a:srgbClr val="444444"/>
                </a:solidFill>
                <a:latin typeface="Arial" pitchFamily="34" charset="0"/>
                <a:ea typeface="Arial" pitchFamily="34" charset="-122"/>
                <a:cs typeface="Arial" pitchFamily="34" charset="-120"/>
              </a:rPr>
              <a:t>Able to respond</a:t>
            </a:r>
            <a:endParaRPr lang="en-US" sz="1400" dirty="0"/>
          </a:p>
          <a:p>
            <a:pPr algn="ctr" indent="0" marL="0">
              <a:buNone/>
            </a:pPr>
            <a:r>
              <a:rPr lang="en-US" sz="1400" dirty="0">
                <a:solidFill>
                  <a:srgbClr val="444444"/>
                </a:solidFill>
                <a:latin typeface="Arial" pitchFamily="34" charset="0"/>
                <a:ea typeface="Arial" pitchFamily="34" charset="-122"/>
                <a:cs typeface="Arial" pitchFamily="34" charset="-120"/>
              </a:rPr>
              <a:t>when called, not</a:t>
            </a:r>
            <a:endParaRPr lang="en-US" sz="1400" dirty="0"/>
          </a:p>
          <a:p>
            <a:pPr algn="ctr" indent="0" marL="0">
              <a:buNone/>
            </a:pPr>
            <a:r>
              <a:rPr lang="en-US" sz="1400" dirty="0">
                <a:solidFill>
                  <a:srgbClr val="444444"/>
                </a:solidFill>
                <a:latin typeface="Arial" pitchFamily="34" charset="0"/>
                <a:ea typeface="Arial" pitchFamily="34" charset="-122"/>
                <a:cs typeface="Arial" pitchFamily="34" charset="-120"/>
              </a:rPr>
              <a:t>paralyzed or distracted</a:t>
            </a:r>
            <a:endParaRPr lang="en-US" sz="1400" dirty="0"/>
          </a:p>
        </p:txBody>
      </p:sp>
      <p:sp>
        <p:nvSpPr>
          <p:cNvPr id="15" name="Text 13"/>
          <p:cNvSpPr/>
          <p:nvPr/>
        </p:nvSpPr>
        <p:spPr>
          <a:xfrm>
            <a:off x="457200" y="4617720"/>
            <a:ext cx="8229600" cy="365760"/>
          </a:xfrm>
          <a:prstGeom prst="rect">
            <a:avLst/>
          </a:prstGeom>
          <a:noFill/>
          <a:ln/>
        </p:spPr>
        <p:txBody>
          <a:bodyPr wrap="square" rtlCol="0" anchor="ctr"/>
          <a:lstStyle/>
          <a:p>
            <a:pPr indent="0" marL="0">
              <a:buNone/>
            </a:pPr>
            <a:r>
              <a:rPr lang="en-US" sz="1400" i="1" dirty="0">
                <a:solidFill>
                  <a:srgbClr val="444444"/>
                </a:solidFill>
                <a:latin typeface="Georgia" pitchFamily="34" charset="0"/>
                <a:ea typeface="Georgia" pitchFamily="34" charset="-122"/>
                <a:cs typeface="Georgia" pitchFamily="34" charset="-120"/>
              </a:rPr>
              <a:t>“The minister is called to recognize the sufferings of his time </a:t>
            </a:r>
            <a:pPr indent="0" marL="0">
              <a:buNone/>
            </a:pPr>
            <a:r>
              <a:rPr lang="en-US" sz="1400" b="1" i="1" dirty="0">
                <a:solidFill>
                  <a:srgbClr val="8B1A1A"/>
                </a:solidFill>
                <a:latin typeface="Georgia" pitchFamily="34" charset="0"/>
                <a:ea typeface="Georgia" pitchFamily="34" charset="-122"/>
                <a:cs typeface="Georgia" pitchFamily="34" charset="-120"/>
              </a:rPr>
              <a:t>in his own heart</a:t>
            </a:r>
            <a:pPr indent="0" marL="0">
              <a:buNone/>
            </a:pPr>
            <a:r>
              <a:rPr lang="en-US" sz="1400" i="1" dirty="0">
                <a:solidFill>
                  <a:srgbClr val="444444"/>
                </a:solidFill>
                <a:latin typeface="Georgia" pitchFamily="34" charset="0"/>
                <a:ea typeface="Georgia" pitchFamily="34" charset="-122"/>
                <a:cs typeface="Georgia" pitchFamily="34" charset="-120"/>
              </a:rPr>
              <a:t> and make that recognition the starting point of his service.”</a:t>
            </a:r>
            <a:pPr indent="0" marL="0">
              <a:buNone/>
            </a:pPr>
            <a:r>
              <a:rPr lang="en-US" sz="1300" i="1" dirty="0">
                <a:solidFill>
                  <a:srgbClr val="B5A99A"/>
                </a:solidFill>
                <a:latin typeface="Georgia" pitchFamily="34" charset="0"/>
                <a:ea typeface="Georgia" pitchFamily="34" charset="-122"/>
                <a:cs typeface="Georgia" pitchFamily="34" charset="-120"/>
              </a:rPr>
              <a:t>  — The Wounded Healer</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1C2B3A"/>
        </a:solidFill>
      </p:bgPr>
    </p:bg>
    <p:spTree>
      <p:nvGrpSpPr>
        <p:cNvPr id="1" name=""/>
        <p:cNvGrpSpPr/>
        <p:nvPr/>
      </p:nvGrpSpPr>
      <p:grpSpPr>
        <a:xfrm>
          <a:off x="0" y="0"/>
          <a:ext cx="0" cy="0"/>
          <a:chOff x="0" y="0"/>
          <a:chExt cx="0" cy="0"/>
        </a:xfrm>
      </p:grpSpPr>
      <p:sp>
        <p:nvSpPr>
          <p:cNvPr id="2" name="Text 0"/>
          <p:cNvSpPr/>
          <p:nvPr/>
        </p:nvSpPr>
        <p:spPr>
          <a:xfrm>
            <a:off x="457200" y="365760"/>
            <a:ext cx="8229600" cy="502920"/>
          </a:xfrm>
          <a:prstGeom prst="rect">
            <a:avLst/>
          </a:prstGeom>
          <a:noFill/>
          <a:ln/>
        </p:spPr>
        <p:txBody>
          <a:bodyPr wrap="square" rtlCol="0" anchor="ctr"/>
          <a:lstStyle/>
          <a:p>
            <a:pPr indent="0" marL="0">
              <a:buNone/>
            </a:pPr>
            <a:r>
              <a:rPr lang="en-US" sz="2800" b="1" dirty="0">
                <a:solidFill>
                  <a:srgbClr val="FFFFFF"/>
                </a:solidFill>
                <a:latin typeface="Georgia" pitchFamily="34" charset="0"/>
                <a:ea typeface="Georgia" pitchFamily="34" charset="-122"/>
                <a:cs typeface="Georgia" pitchFamily="34" charset="-120"/>
              </a:rPr>
              <a:t>Personal Reflection</a:t>
            </a:r>
            <a:endParaRPr lang="en-US" sz="2800" dirty="0"/>
          </a:p>
        </p:txBody>
      </p:sp>
      <p:sp>
        <p:nvSpPr>
          <p:cNvPr id="3" name="Shape 1"/>
          <p:cNvSpPr/>
          <p:nvPr/>
        </p:nvSpPr>
        <p:spPr>
          <a:xfrm>
            <a:off x="457200" y="960120"/>
            <a:ext cx="8229600" cy="36576"/>
          </a:xfrm>
          <a:prstGeom prst="rect">
            <a:avLst/>
          </a:prstGeom>
          <a:solidFill>
            <a:srgbClr val="8B1A1A"/>
          </a:solidFill>
          <a:ln/>
        </p:spPr>
      </p:sp>
      <p:sp>
        <p:nvSpPr>
          <p:cNvPr id="4" name="Shape 2"/>
          <p:cNvSpPr/>
          <p:nvPr/>
        </p:nvSpPr>
        <p:spPr>
          <a:xfrm>
            <a:off x="457200" y="1188720"/>
            <a:ext cx="8229600" cy="1005840"/>
          </a:xfrm>
          <a:prstGeom prst="rect">
            <a:avLst/>
          </a:prstGeom>
          <a:solidFill>
            <a:srgbClr val="253545"/>
          </a:solidFill>
          <a:ln/>
          <a:effectLst>
            <a:outerShdw sx="100000" sy="100000" kx="0" ky="0" algn="bl" rotWithShape="0" blurRad="101600" dist="38100" dir="8100000">
              <a:srgbClr val="000000">
                <a:alpha val="12000"/>
              </a:srgbClr>
            </a:outerShdw>
          </a:effectLst>
        </p:spPr>
      </p:sp>
      <p:sp>
        <p:nvSpPr>
          <p:cNvPr id="5" name="Text 3"/>
          <p:cNvSpPr/>
          <p:nvPr/>
        </p:nvSpPr>
        <p:spPr>
          <a:xfrm>
            <a:off x="640080" y="1234440"/>
            <a:ext cx="7863840" cy="914400"/>
          </a:xfrm>
          <a:prstGeom prst="rect">
            <a:avLst/>
          </a:prstGeom>
          <a:noFill/>
          <a:ln/>
        </p:spPr>
        <p:txBody>
          <a:bodyPr wrap="square" rtlCol="0" anchor="ctr"/>
          <a:lstStyle/>
          <a:p>
            <a:pPr indent="0" marL="0">
              <a:buNone/>
            </a:pPr>
            <a:r>
              <a:rPr lang="en-US" sz="1500" dirty="0">
                <a:solidFill>
                  <a:srgbClr val="DDDDDD"/>
                </a:solidFill>
                <a:latin typeface="Arial" pitchFamily="34" charset="0"/>
                <a:ea typeface="Arial" pitchFamily="34" charset="-122"/>
                <a:cs typeface="Arial" pitchFamily="34" charset="-120"/>
              </a:rPr>
              <a:t>1.  Where do you most recognize yourself in the tension Nouwen describes — between denial and immersion? What does that cost you in ministry?</a:t>
            </a:r>
            <a:endParaRPr lang="en-US" sz="1500" dirty="0"/>
          </a:p>
        </p:txBody>
      </p:sp>
      <p:sp>
        <p:nvSpPr>
          <p:cNvPr id="6" name="Shape 4"/>
          <p:cNvSpPr/>
          <p:nvPr/>
        </p:nvSpPr>
        <p:spPr>
          <a:xfrm>
            <a:off x="457200" y="2377440"/>
            <a:ext cx="8229600" cy="1005840"/>
          </a:xfrm>
          <a:prstGeom prst="rect">
            <a:avLst/>
          </a:prstGeom>
          <a:solidFill>
            <a:srgbClr val="253545"/>
          </a:solidFill>
          <a:ln/>
          <a:effectLst>
            <a:outerShdw sx="100000" sy="100000" kx="0" ky="0" algn="bl" rotWithShape="0" blurRad="101600" dist="38100" dir="8100000">
              <a:srgbClr val="000000">
                <a:alpha val="12000"/>
              </a:srgbClr>
            </a:outerShdw>
          </a:effectLst>
        </p:spPr>
      </p:sp>
      <p:sp>
        <p:nvSpPr>
          <p:cNvPr id="7" name="Text 5"/>
          <p:cNvSpPr/>
          <p:nvPr/>
        </p:nvSpPr>
        <p:spPr>
          <a:xfrm>
            <a:off x="640080" y="2423160"/>
            <a:ext cx="7863840" cy="914400"/>
          </a:xfrm>
          <a:prstGeom prst="rect">
            <a:avLst/>
          </a:prstGeom>
          <a:noFill/>
          <a:ln/>
        </p:spPr>
        <p:txBody>
          <a:bodyPr wrap="square" rtlCol="0" anchor="ctr"/>
          <a:lstStyle/>
          <a:p>
            <a:pPr indent="0" marL="0">
              <a:buNone/>
            </a:pPr>
            <a:r>
              <a:rPr lang="en-US" sz="1500" dirty="0">
                <a:solidFill>
                  <a:srgbClr val="DDDDDD"/>
                </a:solidFill>
                <a:latin typeface="Arial" pitchFamily="34" charset="0"/>
                <a:ea typeface="Arial" pitchFamily="34" charset="-122"/>
                <a:cs typeface="Arial" pitchFamily="34" charset="-120"/>
              </a:rPr>
              <a:t>2.  Think of a minister who has powerfully influenced your faith. Was their wound visible in any way? How did it function?</a:t>
            </a:r>
            <a:endParaRPr lang="en-US" sz="1500" dirty="0"/>
          </a:p>
        </p:txBody>
      </p:sp>
      <p:sp>
        <p:nvSpPr>
          <p:cNvPr id="8" name="Shape 6"/>
          <p:cNvSpPr/>
          <p:nvPr/>
        </p:nvSpPr>
        <p:spPr>
          <a:xfrm>
            <a:off x="457200" y="3566160"/>
            <a:ext cx="8229600" cy="1005840"/>
          </a:xfrm>
          <a:prstGeom prst="rect">
            <a:avLst/>
          </a:prstGeom>
          <a:solidFill>
            <a:srgbClr val="253545"/>
          </a:solidFill>
          <a:ln/>
          <a:effectLst>
            <a:outerShdw sx="100000" sy="100000" kx="0" ky="0" algn="bl" rotWithShape="0" blurRad="101600" dist="38100" dir="8100000">
              <a:srgbClr val="000000">
                <a:alpha val="12000"/>
              </a:srgbClr>
            </a:outerShdw>
          </a:effectLst>
        </p:spPr>
      </p:sp>
      <p:sp>
        <p:nvSpPr>
          <p:cNvPr id="9" name="Text 7"/>
          <p:cNvSpPr/>
          <p:nvPr/>
        </p:nvSpPr>
        <p:spPr>
          <a:xfrm>
            <a:off x="640080" y="3611880"/>
            <a:ext cx="7863840" cy="914400"/>
          </a:xfrm>
          <a:prstGeom prst="rect">
            <a:avLst/>
          </a:prstGeom>
          <a:noFill/>
          <a:ln/>
        </p:spPr>
        <p:txBody>
          <a:bodyPr wrap="square" rtlCol="0" anchor="ctr"/>
          <a:lstStyle/>
          <a:p>
            <a:pPr indent="0" marL="0">
              <a:buNone/>
            </a:pPr>
            <a:r>
              <a:rPr lang="en-US" sz="1500" dirty="0">
                <a:solidFill>
                  <a:srgbClr val="DDDDDD"/>
                </a:solidFill>
                <a:latin typeface="Arial" pitchFamily="34" charset="0"/>
                <a:ea typeface="Arial" pitchFamily="34" charset="-122"/>
                <a:cs typeface="Arial" pitchFamily="34" charset="-120"/>
              </a:rPr>
              <a:t>3.  What wound in your own life do you find hardest to acknowledge in the context of your ministry role?</a:t>
            </a:r>
            <a:endParaRPr lang="en-US" sz="1500" dirty="0"/>
          </a:p>
        </p:txBody>
      </p:sp>
      <p:sp>
        <p:nvSpPr>
          <p:cNvPr id="10" name="Text 8"/>
          <p:cNvSpPr/>
          <p:nvPr/>
        </p:nvSpPr>
        <p:spPr>
          <a:xfrm>
            <a:off x="457200" y="4663440"/>
            <a:ext cx="8229600" cy="320040"/>
          </a:xfrm>
          <a:prstGeom prst="rect">
            <a:avLst/>
          </a:prstGeom>
          <a:noFill/>
          <a:ln/>
        </p:spPr>
        <p:txBody>
          <a:bodyPr wrap="square" rtlCol="0" anchor="ctr"/>
          <a:lstStyle/>
          <a:p>
            <a:pPr algn="ctr" indent="0" marL="0">
              <a:buNone/>
            </a:pPr>
            <a:r>
              <a:rPr lang="en-US" sz="1300" i="1" dirty="0">
                <a:solidFill>
                  <a:srgbClr val="B5A99A"/>
                </a:solidFill>
                <a:latin typeface="Georgia" pitchFamily="34" charset="0"/>
                <a:ea typeface="Georgia" pitchFamily="34" charset="-122"/>
                <a:cs typeface="Georgia" pitchFamily="34" charset="-120"/>
              </a:rPr>
              <a:t>Journal prompt: What wound have you not yet allowed to become a resource for those you serve?</a:t>
            </a:r>
            <a:endParaRPr lang="en-US" sz="13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8B1A1A"/>
        </a:solidFill>
      </p:bgPr>
    </p:bg>
    <p:spTree>
      <p:nvGrpSpPr>
        <p:cNvPr id="1" name=""/>
        <p:cNvGrpSpPr/>
        <p:nvPr/>
      </p:nvGrpSpPr>
      <p:grpSpPr>
        <a:xfrm>
          <a:off x="0" y="0"/>
          <a:ext cx="0" cy="0"/>
          <a:chOff x="0" y="0"/>
          <a:chExt cx="0" cy="0"/>
        </a:xfrm>
      </p:grpSpPr>
      <p:sp>
        <p:nvSpPr>
          <p:cNvPr id="2" name="Text 0"/>
          <p:cNvSpPr/>
          <p:nvPr/>
        </p:nvSpPr>
        <p:spPr>
          <a:xfrm>
            <a:off x="914400" y="1097280"/>
            <a:ext cx="7315200" cy="3200400"/>
          </a:xfrm>
          <a:prstGeom prst="rect">
            <a:avLst/>
          </a:prstGeom>
          <a:noFill/>
          <a:ln/>
        </p:spPr>
        <p:txBody>
          <a:bodyPr wrap="square" rtlCol="0" anchor="ctr"/>
          <a:lstStyle/>
          <a:p>
            <a:pPr algn="ctr" indent="0" marL="0">
              <a:buNone/>
            </a:pPr>
            <a:r>
              <a:rPr lang="en-US" sz="3000" i="1" dirty="0">
                <a:solidFill>
                  <a:srgbClr val="FFFFFF"/>
                </a:solidFill>
                <a:latin typeface="Georgia" pitchFamily="34" charset="0"/>
                <a:ea typeface="Georgia" pitchFamily="34" charset="-122"/>
                <a:cs typeface="Georgia" pitchFamily="34" charset="-120"/>
              </a:rPr>
              <a:t>“The great illusion of leadership is to think that man can be led out of the desert by someone who has never been there.”</a:t>
            </a:r>
            <a:endParaRPr lang="en-US" sz="3000" dirty="0"/>
          </a:p>
          <a:p>
            <a:pPr algn="ctr" indent="0" marL="0">
              <a:buNone/>
            </a:pPr>
            <a:endParaRPr lang="en-US" sz="3000" dirty="0"/>
          </a:p>
          <a:p>
            <a:pPr algn="ctr" indent="0" marL="0">
              <a:buNone/>
            </a:pPr>
            <a:r>
              <a:rPr lang="en-US" sz="1600" i="1" dirty="0">
                <a:solidFill>
                  <a:srgbClr val="FFBBBB"/>
                </a:solidFill>
                <a:latin typeface="Arial" pitchFamily="34" charset="0"/>
                <a:ea typeface="Arial" pitchFamily="34" charset="-122"/>
                <a:cs typeface="Arial" pitchFamily="34" charset="-120"/>
              </a:rPr>
              <a:t>— Henri Nouwen, The Wounded Healer</a:t>
            </a:r>
            <a:endParaRPr lang="en-US" sz="3000" dirty="0"/>
          </a:p>
        </p:txBody>
      </p:sp>
      <p:sp>
        <p:nvSpPr>
          <p:cNvPr id="3" name="Shape 1"/>
          <p:cNvSpPr/>
          <p:nvPr/>
        </p:nvSpPr>
        <p:spPr>
          <a:xfrm>
            <a:off x="0" y="0"/>
            <a:ext cx="164592" cy="5143500"/>
          </a:xfrm>
          <a:prstGeom prst="rect">
            <a:avLst/>
          </a:prstGeom>
          <a:solidFill>
            <a:srgbClr val="6B0E0E"/>
          </a:solidFill>
          <a:ln/>
        </p:spPr>
      </p:sp>
      <p:sp>
        <p:nvSpPr>
          <p:cNvPr id="4" name="Shape 2"/>
          <p:cNvSpPr/>
          <p:nvPr/>
        </p:nvSpPr>
        <p:spPr>
          <a:xfrm>
            <a:off x="8979408" y="0"/>
            <a:ext cx="164592" cy="5143500"/>
          </a:xfrm>
          <a:prstGeom prst="rect">
            <a:avLst/>
          </a:prstGeom>
          <a:solidFill>
            <a:srgbClr val="6B0E0E"/>
          </a:solidFill>
          <a:ln/>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10</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Seminar 1: The Wounds</dc:title>
  <dc:subject>PptxGenJS Presentation</dc:subject>
  <dc:creator>Henri Nouwen Seminar Series</dc:creator>
  <cp:lastModifiedBy>Henri Nouwen Seminar Series</cp:lastModifiedBy>
  <cp:revision>1</cp:revision>
  <dcterms:created xsi:type="dcterms:W3CDTF">2026-05-30T02:05:21Z</dcterms:created>
  <dcterms:modified xsi:type="dcterms:W3CDTF">2026-05-30T02:05:21Z</dcterms:modified>
</cp:coreProperties>
</file>